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4"/>
    <p:sldMasterId id="2147483664" r:id="rId5"/>
    <p:sldMasterId id="2147483648" r:id="rId6"/>
  </p:sldMasterIdLst>
  <p:notesMasterIdLst>
    <p:notesMasterId r:id="rId23"/>
  </p:notesMasterIdLst>
  <p:handoutMasterIdLst>
    <p:handoutMasterId r:id="rId24"/>
  </p:handoutMasterIdLst>
  <p:sldIdLst>
    <p:sldId id="528" r:id="rId7"/>
    <p:sldId id="510" r:id="rId8"/>
    <p:sldId id="508" r:id="rId9"/>
    <p:sldId id="512" r:id="rId10"/>
    <p:sldId id="511" r:id="rId11"/>
    <p:sldId id="509" r:id="rId12"/>
    <p:sldId id="513" r:id="rId13"/>
    <p:sldId id="518" r:id="rId14"/>
    <p:sldId id="514" r:id="rId15"/>
    <p:sldId id="519" r:id="rId16"/>
    <p:sldId id="517" r:id="rId17"/>
    <p:sldId id="516" r:id="rId18"/>
    <p:sldId id="526" r:id="rId19"/>
    <p:sldId id="521" r:id="rId20"/>
    <p:sldId id="524" r:id="rId21"/>
    <p:sldId id="52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Croonenborghs" initials="BC" lastIdx="1" clrIdx="0"/>
  <p:cmAuthor id="2" name="Bart Croonenborghs" initials="BC [2]" lastIdx="1" clrIdx="1"/>
  <p:cmAuthor id="3" name="Bart Croonenborghs" initials="BC [3]" lastIdx="1" clrIdx="2"/>
  <p:cmAuthor id="4" name="Bart Croonenborghs" initials="BC [4]" lastIdx="1" clrIdx="3"/>
  <p:cmAuthor id="5" name="Bart Croonenborghs" initials="BC [5]" lastIdx="1" clrIdx="4"/>
  <p:cmAuthor id="6" name="Bart Croonenborghs" initials="B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FF6600"/>
    <a:srgbClr val="FF5000"/>
    <a:srgbClr val="003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596"/>
    <p:restoredTop sz="56880"/>
  </p:normalViewPr>
  <p:slideViewPr>
    <p:cSldViewPr snapToGrid="0">
      <p:cViewPr varScale="1">
        <p:scale>
          <a:sx n="47" d="100"/>
          <a:sy n="47" d="100"/>
        </p:scale>
        <p:origin x="1094" y="38"/>
      </p:cViewPr>
      <p:guideLst>
        <p:guide orient="horz" pos="3362"/>
        <p:guide pos="3840"/>
        <p:guide pos="461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UW Véronique" userId="3d37e2d3-ee4c-4a8c-b9ae-85d854e4f4d6" providerId="ADAL" clId="{1BB5E658-89C2-45C0-8251-A2534080261E}"/>
    <pc:docChg chg="addSld delSld modSld sldOrd addMainMaster">
      <pc:chgData name="DAUW Véronique" userId="3d37e2d3-ee4c-4a8c-b9ae-85d854e4f4d6" providerId="ADAL" clId="{1BB5E658-89C2-45C0-8251-A2534080261E}" dt="2023-01-27T08:07:17.441" v="15" actId="5793"/>
      <pc:docMkLst>
        <pc:docMk/>
      </pc:docMkLst>
      <pc:sldChg chg="add del ord">
        <pc:chgData name="DAUW Véronique" userId="3d37e2d3-ee4c-4a8c-b9ae-85d854e4f4d6" providerId="ADAL" clId="{1BB5E658-89C2-45C0-8251-A2534080261E}" dt="2023-01-26T09:20:18.873" v="12" actId="47"/>
        <pc:sldMkLst>
          <pc:docMk/>
          <pc:sldMk cId="2072872827" sldId="527"/>
        </pc:sldMkLst>
      </pc:sldChg>
      <pc:sldChg chg="add del">
        <pc:chgData name="DAUW Véronique" userId="3d37e2d3-ee4c-4a8c-b9ae-85d854e4f4d6" providerId="ADAL" clId="{1BB5E658-89C2-45C0-8251-A2534080261E}" dt="2023-01-26T07:47:10.203" v="9" actId="47"/>
        <pc:sldMkLst>
          <pc:docMk/>
          <pc:sldMk cId="3387988232" sldId="528"/>
        </pc:sldMkLst>
      </pc:sldChg>
      <pc:sldChg chg="add modNotesTx">
        <pc:chgData name="DAUW Véronique" userId="3d37e2d3-ee4c-4a8c-b9ae-85d854e4f4d6" providerId="ADAL" clId="{1BB5E658-89C2-45C0-8251-A2534080261E}" dt="2023-01-27T08:07:17.441" v="15" actId="5793"/>
        <pc:sldMkLst>
          <pc:docMk/>
          <pc:sldMk cId="3581976227" sldId="528"/>
        </pc:sldMkLst>
      </pc:sldChg>
      <pc:sldChg chg="add del">
        <pc:chgData name="DAUW Véronique" userId="3d37e2d3-ee4c-4a8c-b9ae-85d854e4f4d6" providerId="ADAL" clId="{1BB5E658-89C2-45C0-8251-A2534080261E}" dt="2023-01-26T07:47:04.393" v="6" actId="47"/>
        <pc:sldMkLst>
          <pc:docMk/>
          <pc:sldMk cId="1849601316" sldId="529"/>
        </pc:sldMkLst>
      </pc:sldChg>
      <pc:sldMasterChg chg="add addSldLayout">
        <pc:chgData name="DAUW Véronique" userId="3d37e2d3-ee4c-4a8c-b9ae-85d854e4f4d6" providerId="ADAL" clId="{1BB5E658-89C2-45C0-8251-A2534080261E}" dt="2023-01-26T09:20:16.449" v="10" actId="27028"/>
        <pc:sldMasterMkLst>
          <pc:docMk/>
          <pc:sldMasterMk cId="0" sldId="2147483648"/>
        </pc:sldMasterMkLst>
        <pc:sldLayoutChg chg="add">
          <pc:chgData name="DAUW Véronique" userId="3d37e2d3-ee4c-4a8c-b9ae-85d854e4f4d6" providerId="ADAL" clId="{1BB5E658-89C2-45C0-8251-A2534080261E}" dt="2023-01-26T07:47:01.658" v="0" actId="27028"/>
          <pc:sldLayoutMkLst>
            <pc:docMk/>
            <pc:sldMasterMk cId="0" sldId="2147483648"/>
            <pc:sldLayoutMk cId="0" sldId="2147483660"/>
          </pc:sldLayoutMkLst>
        </pc:sldLayoutChg>
        <pc:sldLayoutChg chg="add">
          <pc:chgData name="DAUW Véronique" userId="3d37e2d3-ee4c-4a8c-b9ae-85d854e4f4d6" providerId="ADAL" clId="{1BB5E658-89C2-45C0-8251-A2534080261E}" dt="2023-01-26T09:20:16.449" v="10" actId="27028"/>
          <pc:sldLayoutMkLst>
            <pc:docMk/>
            <pc:sldMasterMk cId="0" sldId="2147483648"/>
            <pc:sldLayoutMk cId="0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040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6018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fld id="{785A5E78-126F-4205-B86D-237B1B35AAEA}" type="datetime1">
              <a:rPr lang="nl-BE" smtClean="0">
                <a:solidFill>
                  <a:srgbClr val="FF5000"/>
                </a:solidFill>
              </a:rPr>
              <a:t>27/01/2023</a:t>
            </a:fld>
            <a:endParaRPr lang="nl-NL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04000" y="8508775"/>
            <a:ext cx="2971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‹N°›</a:t>
            </a:fld>
            <a:endParaRPr lang="nl-NL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84000" y="540000"/>
            <a:ext cx="2700000" cy="360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37000" y="54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6AB8D413-D5F6-4B13-9984-C9D8F656A1DF}" type="datetime1">
              <a:rPr lang="nl-BE" smtClean="0"/>
              <a:t>27/01/2023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20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4ACC6-E18E-4F9E-B1BC-6F01A0255BE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9839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63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92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34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299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299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AB8D413-D5F6-4B13-9984-C9D8F656A1DF}" type="datetime1">
              <a:rPr lang="nl-BE" smtClean="0"/>
              <a:t>27/01/2023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58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AB8D413-D5F6-4B13-9984-C9D8F656A1DF}" type="datetime1">
              <a:rPr lang="nl-BE" smtClean="0"/>
              <a:t>27/01/2023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42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37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25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85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6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31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698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D4361-0679-254E-8386-CB90F2692ABF}" type="datetime1">
              <a:rPr kumimoji="0" lang="nl-BE" sz="900" b="0" i="0" u="none" strike="noStrike" kern="1200" cap="none" spc="0" normalizeH="0" baseline="0" noProof="0" smtClean="0">
                <a:ln>
                  <a:noFill/>
                </a:ln>
                <a:solidFill>
                  <a:srgbClr val="0033A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27/01/2023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0033A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DC29C-F309-0C44-B1DF-48E28FDE6E46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FF5000"/>
                </a:solidFill>
                <a:effectLst/>
                <a:uLnTx/>
                <a:uFillTx/>
                <a:latin typeface="Verdana" charset="0"/>
                <a:ea typeface="Verdana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900" b="0" i="0" u="none" strike="noStrike" kern="1200" cap="none" spc="0" normalizeH="0" baseline="0" noProof="0">
              <a:ln>
                <a:noFill/>
              </a:ln>
              <a:solidFill>
                <a:srgbClr val="FF5000"/>
              </a:solidFill>
              <a:effectLst/>
              <a:uLnTx/>
              <a:uFillTx/>
              <a:latin typeface="Verdana" charset="0"/>
              <a:ea typeface="Verdan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33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campagne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3" b="33640"/>
          <a:stretch/>
        </p:blipFill>
        <p:spPr>
          <a:xfrm>
            <a:off x="1166" y="0"/>
            <a:ext cx="12190834" cy="4890052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1167" y="0"/>
            <a:ext cx="12190833" cy="4890052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687709"/>
            <a:ext cx="2416879" cy="326243"/>
          </a:xfr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4F50E9-71DB-AB41-BAE6-EE706BD2BBC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2B97E2E-767C-8B4A-92CD-EB38CFA8368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EFD717-42F0-1E47-8FF1-DE20AA61DBD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9ED248F-91F9-EC43-983F-7CF4EE8AC31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ECC15B-C95F-1D4F-B9F7-0027A640DF4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52926D3-D057-394E-8115-067A530994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E2B8598-542A-134D-ABF9-0DA73EAA3B3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CD5508-1EDA-5044-9553-CBDD50BBC0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D4F243-9A99-7942-95E4-441975DE5E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D41519-2E8F-6F4C-A564-940FBFC89A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campagnebeeld en baseline - N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93" b="33640"/>
          <a:stretch/>
        </p:blipFill>
        <p:spPr>
          <a:xfrm>
            <a:off x="1166" y="0"/>
            <a:ext cx="12190834" cy="4890052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1167" y="-10170"/>
            <a:ext cx="12190833" cy="4890052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040169" y="2180885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040169" y="2928619"/>
            <a:ext cx="2416879" cy="326243"/>
          </a:xfr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4040169" y="1691413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B74E89-4368-5E43-A8F9-F79812497F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177" y="1705957"/>
            <a:ext cx="2416965" cy="17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6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l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E3A279C-4A91-964F-BCA5-8951E248DE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A18EE2E-DD21-B94B-8C81-0FAA08FC91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ledige tekst Poinca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32" y="897001"/>
            <a:ext cx="5586952" cy="4505606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ED40FD8-3302-DD4F-AC75-6489B305B8A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04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F662971-4FE9-1C45-A1D4-35EAA706904C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8D56EC-8D01-D54A-80A6-C09D15CA6C47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9502074-00ED-AB41-9A11-D787D62836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14E1AC-5AC2-F04E-AB5B-A5B805D0578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672724"/>
            <a:ext cx="3373365" cy="378982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66A1CF-5842-1B40-B6F6-4D406BCC1F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 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4412793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 err="1"/>
              <a:t>Thank</a:t>
            </a:r>
            <a:r>
              <a:rPr lang="nl-NL"/>
              <a:t> </a:t>
            </a:r>
            <a:r>
              <a:rPr lang="nl-NL" err="1"/>
              <a:t>you</a:t>
            </a:r>
            <a:endParaRPr lang="nl-NL"/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0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op donker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30370" cy="48840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1627327" y="1592351"/>
            <a:ext cx="6626127" cy="1662511"/>
            <a:chOff x="7390039" y="2172107"/>
            <a:chExt cx="5647698" cy="1433613"/>
          </a:xfrm>
        </p:grpSpPr>
        <p:sp>
          <p:nvSpPr>
            <p:cNvPr id="15" name="Rechthoek 14"/>
            <p:cNvSpPr/>
            <p:nvPr/>
          </p:nvSpPr>
          <p:spPr>
            <a:xfrm>
              <a:off x="7390039" y="2172107"/>
              <a:ext cx="5647698" cy="1433612"/>
            </a:xfrm>
            <a:prstGeom prst="rect">
              <a:avLst/>
            </a:prstGeom>
            <a:solidFill>
              <a:srgbClr val="00329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Tijdelijke aanduiding voor tekst 17"/>
            <p:cNvSpPr txBox="1">
              <a:spLocks/>
            </p:cNvSpPr>
            <p:nvPr/>
          </p:nvSpPr>
          <p:spPr>
            <a:xfrm rot="10800000">
              <a:off x="12456024" y="2172108"/>
              <a:ext cx="581712" cy="1433612"/>
            </a:xfrm>
            <a:prstGeom prst="rtTriangle">
              <a:avLst/>
            </a:prstGeom>
            <a:solidFill>
              <a:schemeClr val="accent2"/>
            </a:solidFill>
          </p:spPr>
          <p:txBody>
            <a:bodyPr vert="horz" lIns="9000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charset="0"/>
                <a:buNone/>
                <a:defRPr sz="16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268288" indent="-2571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671513" indent="-220663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073150" indent="-2190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Font typeface="Arial"/>
                <a:buChar char="•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4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1797900" y="1701579"/>
            <a:ext cx="5493445" cy="816975"/>
          </a:xfrm>
          <a:noFill/>
        </p:spPr>
        <p:txBody>
          <a:bodyPr tIns="36000" bIns="0" anchor="b">
            <a:noAutofit/>
          </a:bodyPr>
          <a:lstStyle>
            <a:lvl1pPr>
              <a:defRPr sz="2800" strike="noStrike" baseline="0"/>
            </a:lvl1pPr>
          </a:lstStyle>
          <a:p>
            <a:r>
              <a:rPr lang="nl-NL"/>
              <a:t>titel van de </a:t>
            </a:r>
            <a:br>
              <a:rPr lang="nl-NL"/>
            </a:br>
            <a:r>
              <a:rPr lang="nl-NL"/>
              <a:t>presentatie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861514" y="2600238"/>
            <a:ext cx="2128468" cy="27737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400" i="1" kern="1200" cap="none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Naam van de spreker</a:t>
            </a:r>
          </a:p>
        </p:txBody>
      </p:sp>
    </p:spTree>
    <p:extLst>
      <p:ext uri="{BB962C8B-B14F-4D97-AF65-F5344CB8AC3E}">
        <p14:creationId xmlns:p14="http://schemas.microsoft.com/office/powerpoint/2010/main" val="821473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cherm - N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167" y="0"/>
            <a:ext cx="12190833" cy="4890052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30370" cy="48840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eren 13"/>
          <p:cNvGrpSpPr/>
          <p:nvPr userDrawn="1"/>
        </p:nvGrpSpPr>
        <p:grpSpPr>
          <a:xfrm>
            <a:off x="1627327" y="1592351"/>
            <a:ext cx="6626127" cy="1662511"/>
            <a:chOff x="7390039" y="2172107"/>
            <a:chExt cx="5647698" cy="1433613"/>
          </a:xfrm>
        </p:grpSpPr>
        <p:sp>
          <p:nvSpPr>
            <p:cNvPr id="15" name="Rechthoek 14"/>
            <p:cNvSpPr/>
            <p:nvPr/>
          </p:nvSpPr>
          <p:spPr>
            <a:xfrm>
              <a:off x="7390039" y="2172107"/>
              <a:ext cx="5647698" cy="1433612"/>
            </a:xfrm>
            <a:prstGeom prst="rect">
              <a:avLst/>
            </a:prstGeom>
            <a:solidFill>
              <a:srgbClr val="00329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6" name="Tijdelijke aanduiding voor tekst 17"/>
            <p:cNvSpPr txBox="1">
              <a:spLocks/>
            </p:cNvSpPr>
            <p:nvPr/>
          </p:nvSpPr>
          <p:spPr>
            <a:xfrm rot="10800000">
              <a:off x="12456024" y="2172108"/>
              <a:ext cx="581712" cy="1433612"/>
            </a:xfrm>
            <a:prstGeom prst="rtTriangle">
              <a:avLst/>
            </a:prstGeom>
            <a:solidFill>
              <a:schemeClr val="accent2"/>
            </a:solidFill>
          </p:spPr>
          <p:txBody>
            <a:bodyPr vert="horz" lIns="9000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charset="0"/>
                <a:buNone/>
                <a:defRPr sz="16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268288" indent="-2571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671513" indent="-220663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073150" indent="-2190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Font typeface="Arial"/>
                <a:buChar char="•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4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7A2FE9E-29A9-7F4E-9700-45288302A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391" y="2051520"/>
            <a:ext cx="4730328" cy="7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8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0" y="0"/>
            <a:ext cx="12192000" cy="569753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1332000"/>
            <a:ext cx="7920000" cy="360000"/>
          </a:xfrm>
          <a:solidFill>
            <a:srgbClr val="0033A0"/>
          </a:solidFill>
        </p:spPr>
        <p:txBody>
          <a:bodyPr anchor="ctr"/>
          <a:lstStyle>
            <a:lvl1pPr marL="179996" indent="0" algn="l">
              <a:buNone/>
              <a:defRPr lang="nl-NL" sz="180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7" name="Tijdelijke aanduiding voor dianumm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BE"/>
              <a:t> </a:t>
            </a:r>
            <a:fld id="{1AD280CC-994D-465C-9CBF-803D922E3B89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A82346AF-EAF8-4E67-A7C8-2B68D8760124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174641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0" y="0"/>
            <a:ext cx="12192000" cy="5697538"/>
          </a:xfrm>
        </p:spPr>
        <p:txBody>
          <a:bodyPr rtlCol="0">
            <a:normAutofit/>
          </a:bodyPr>
          <a:lstStyle>
            <a:lvl1pPr marL="0" indent="0" algn="l">
              <a:buNone/>
              <a:defRPr sz="3200">
                <a:solidFill>
                  <a:schemeClr val="bg2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22952"/>
            <a:ext cx="7920000" cy="360000"/>
          </a:xfrm>
          <a:solidFill>
            <a:schemeClr val="bg1"/>
          </a:solidFill>
        </p:spPr>
        <p:txBody>
          <a:bodyPr anchor="ctr"/>
          <a:lstStyle>
            <a:lvl1pPr marL="179996" indent="0" algn="l">
              <a:buNone/>
              <a:defRPr lang="nl-NL" sz="1800" kern="1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20000" y="720003"/>
            <a:ext cx="5114743" cy="2929717"/>
          </a:xfrm>
          <a:noFill/>
          <a:effectLst>
            <a:outerShdw blurRad="50800" dist="38100" dir="5400000" algn="t" rotWithShape="0">
              <a:prstClr val="black">
                <a:alpha val="26000"/>
              </a:prstClr>
            </a:outerShdw>
          </a:effectLst>
        </p:spPr>
        <p:txBody>
          <a:bodyPr>
            <a:noAutofit/>
          </a:bodyPr>
          <a:lstStyle>
            <a:lvl1pPr>
              <a:defRPr sz="6600" baseline="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BE"/>
              <a:t> </a:t>
            </a:r>
            <a:fld id="{AAFF8A37-7B2E-4A32-9398-07A07D2FC2A0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1C8628C1-1133-4406-A6DE-6F71CE9C56C8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319840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1332000"/>
            <a:ext cx="7920000" cy="360000"/>
          </a:xfrm>
          <a:solidFill>
            <a:srgbClr val="0033A0"/>
          </a:solidFill>
        </p:spPr>
        <p:txBody>
          <a:bodyPr anchor="ctr"/>
          <a:lstStyle>
            <a:lvl1pPr marL="179996" indent="0" algn="l">
              <a:buNone/>
              <a:defRPr lang="nl-NL" sz="180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20000" y="720000"/>
            <a:ext cx="612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2"/>
          </p:nvPr>
        </p:nvSpPr>
        <p:spPr>
          <a:xfrm>
            <a:off x="720002" y="1980004"/>
            <a:ext cx="10508748" cy="336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voettekst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BE"/>
              <a:t> </a:t>
            </a:r>
            <a:fld id="{CAC022B7-B53A-40A0-AC20-C827F93BF5C3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03F9441E-E691-4218-92D5-2C05F9F0C354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95188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612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2" y="1620000"/>
            <a:ext cx="10508748" cy="38048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r>
              <a:rPr lang="nl-NL" altLang="nl-BE"/>
              <a:t> </a:t>
            </a:r>
            <a:fld id="{248E62AA-1C72-4903-A513-DF0AE001957E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8A6ADC07-A20F-472B-AF72-4CF4C14C4CE1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08603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3" y="1620000"/>
            <a:ext cx="5225119" cy="368442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56003" y="1620004"/>
            <a:ext cx="5439103" cy="36765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BE"/>
              <a:t> </a:t>
            </a:r>
            <a:fld id="{37D9F10F-09E6-43C1-B5C3-8B81EEAB899B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2D57DD1A-CB03-48E2-914B-ABE00603AE51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137337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01" y="1980004"/>
            <a:ext cx="5157787" cy="33659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1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56002" y="1980003"/>
            <a:ext cx="5037063" cy="337241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BE"/>
              <a:t> </a:t>
            </a:r>
            <a:fld id="{AAFF8A37-7B2E-4A32-9398-07A07D2FC2A0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D9187600-C2AE-4A96-A354-244EAD4D97AC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110688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2" y="720000"/>
            <a:ext cx="10796711" cy="540000"/>
          </a:xfrm>
        </p:spPr>
        <p:txBody>
          <a:bodyPr>
            <a:normAutofit/>
          </a:bodyPr>
          <a:lstStyle>
            <a:lvl1pPr marL="179996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400" kern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01" y="1620000"/>
            <a:ext cx="5157787" cy="377726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1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56002" y="1620000"/>
            <a:ext cx="5037063" cy="37875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BE"/>
              <a:t> </a:t>
            </a:r>
            <a:fld id="{AAFF8A37-7B2E-4A32-9398-07A07D2FC2A0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50E87764-BC2B-4976-898A-A279D51D8FE1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538724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BE"/>
              <a:t> </a:t>
            </a:r>
            <a:fld id="{B10B533A-0CD1-4D3F-B53F-7C440CB28707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67BBCCFF-9D92-40C1-8110-31AC8C22B3DF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304967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BE"/>
              <a:t> </a:t>
            </a:r>
            <a:fld id="{AAFF8A37-7B2E-4A32-9398-07A07D2FC2A0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926600B0-0393-4425-980E-27433A88BF0C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428134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campagne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1167" y="0"/>
            <a:ext cx="12190833" cy="6866585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406554" y="1979875"/>
            <a:ext cx="7351200" cy="2512800"/>
          </a:xfrm>
          <a:prstGeom prst="rect">
            <a:avLst/>
          </a:prstGeom>
          <a:solidFill>
            <a:srgbClr val="00329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Tijdelijke aanduiding voor tekst 17"/>
          <p:cNvSpPr txBox="1">
            <a:spLocks noChangeAspect="1"/>
          </p:cNvSpPr>
          <p:nvPr/>
        </p:nvSpPr>
        <p:spPr>
          <a:xfrm rot="10800000">
            <a:off x="8716751" y="1982234"/>
            <a:ext cx="1031549" cy="2512800"/>
          </a:xfrm>
          <a:prstGeom prst="rtTriangle">
            <a:avLst/>
          </a:prstGeom>
          <a:solidFill>
            <a:schemeClr val="accent2"/>
          </a:solidFill>
        </p:spPr>
        <p:txBody>
          <a:bodyPr vert="horz" lIns="9000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C8B93750-7C61-3A41-B865-A59E08EC1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4930" y="2636401"/>
            <a:ext cx="5030357" cy="1199747"/>
          </a:xfrm>
          <a:noFill/>
        </p:spPr>
        <p:txBody>
          <a:bodyPr wrap="square" tIns="36000" bIns="0" anchor="ctr">
            <a:spAutoFit/>
          </a:bodyPr>
          <a:lstStyle>
            <a:lvl1pPr>
              <a:defRPr sz="2800" strike="noStrike" baseline="0"/>
            </a:lvl1pPr>
          </a:lstStyle>
          <a:p>
            <a:r>
              <a:rPr lang="nl-NL"/>
              <a:t>Klik om een</a:t>
            </a:r>
            <a:br>
              <a:rPr lang="nl-NL"/>
            </a:br>
            <a:r>
              <a:rPr lang="nl-NL"/>
              <a:t>hoofdstuk</a:t>
            </a:r>
            <a:r>
              <a:rPr lang="nl-NL" baseline="0"/>
              <a:t>titel </a:t>
            </a:r>
            <a:br>
              <a:rPr lang="nl-NL" baseline="0"/>
            </a:br>
            <a:r>
              <a:rPr lang="nl-NL" baseline="0"/>
              <a:t>te maken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791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5697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6000" y="720000"/>
            <a:ext cx="4680000" cy="540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16000" y="1440000"/>
            <a:ext cx="4680000" cy="360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r>
              <a:rPr lang="nl-NL" altLang="nl-BE"/>
              <a:t> </a:t>
            </a:r>
            <a:fld id="{F258DD48-F34F-47B0-AFDE-F06B7F358018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4762778F-B9CF-417C-964C-C9B1EB15F531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95678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00" y="714375"/>
            <a:ext cx="27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5697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4680000" cy="540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4680000" cy="360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r>
              <a:rPr lang="nl-NL" altLang="nl-BE"/>
              <a:t> </a:t>
            </a:r>
            <a:fld id="{E22C45E0-F75B-4AFA-AA69-123BC4C8100F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CBA6091B-D369-46CE-8A41-8312BE4D34BB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41480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9369931" cy="360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612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2813">
              <a:defRPr/>
            </a:lvl1pPr>
          </a:lstStyle>
          <a:p>
            <a:r>
              <a:rPr lang="nl-NL" altLang="nl-BE"/>
              <a:t> </a:t>
            </a:r>
            <a:fld id="{88A6C63F-C36F-445A-BDD0-962C10E6DC5C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9E9211A2-40D6-454E-876B-F47444363324}" type="slidenum">
              <a:rPr lang="nl-NL" altLang="nl-BE"/>
              <a:pPr/>
              <a:t>‹N°›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678822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 van de spreker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33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27-1-2023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1431422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27-1-2023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</p:spTree>
    <p:extLst>
      <p:ext uri="{BB962C8B-B14F-4D97-AF65-F5344CB8AC3E}">
        <p14:creationId xmlns:p14="http://schemas.microsoft.com/office/powerpoint/2010/main" val="3079474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27-1-2023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1453799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Studiebegeleiding VUB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27-1-2023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946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7" y="1104152"/>
            <a:ext cx="1280863" cy="259677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7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87637"/>
            <a:ext cx="5399060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C80F383-DDBA-8740-B559-BDB08B56C63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610601" y="6420950"/>
            <a:ext cx="2418705" cy="172800"/>
          </a:xfrm>
        </p:spPr>
        <p:txBody>
          <a:bodyPr/>
          <a:lstStyle/>
          <a:p>
            <a:r>
              <a:rPr lang="nl-BE"/>
              <a:t>14 januari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78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2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campagne be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1654508" y="2172600"/>
            <a:ext cx="7351200" cy="2512800"/>
          </a:xfrm>
          <a:prstGeom prst="rect">
            <a:avLst/>
          </a:prstGeom>
          <a:solidFill>
            <a:srgbClr val="00329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Vrije vorm 6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14C9F8FF-5F36-134C-8409-51F38928F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240" y="2782405"/>
            <a:ext cx="5030357" cy="1199747"/>
          </a:xfrm>
          <a:noFill/>
        </p:spPr>
        <p:txBody>
          <a:bodyPr wrap="square" tIns="36000" bIns="0" anchor="ctr">
            <a:spAutoFit/>
          </a:bodyPr>
          <a:lstStyle>
            <a:lvl1pPr>
              <a:defRPr sz="2800" strike="noStrike" baseline="0"/>
            </a:lvl1pPr>
          </a:lstStyle>
          <a:p>
            <a:r>
              <a:rPr lang="nl-NL"/>
              <a:t>Klik om een</a:t>
            </a:r>
            <a:br>
              <a:rPr lang="nl-NL"/>
            </a:br>
            <a:r>
              <a:rPr lang="nl-NL"/>
              <a:t>hoofdstuk</a:t>
            </a:r>
            <a:r>
              <a:rPr lang="nl-NL" baseline="0"/>
              <a:t>titel </a:t>
            </a:r>
            <a:br>
              <a:rPr lang="nl-NL" baseline="0"/>
            </a:br>
            <a:r>
              <a:rPr lang="nl-NL" baseline="0"/>
              <a:t>te maken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080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27-1-2023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291409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27-1-2023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3344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10896533" y="6345282"/>
            <a:ext cx="960107" cy="5096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33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BE" sz="14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BE" sz="133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2237027" y="2046648"/>
            <a:ext cx="9601067" cy="4262672"/>
          </a:xfrm>
        </p:spPr>
        <p:txBody>
          <a:bodyPr/>
          <a:lstStyle>
            <a:lvl1pPr marL="0" indent="0">
              <a:lnSpc>
                <a:spcPts val="2933"/>
              </a:lnSpc>
              <a:buFont typeface="Arial" pitchFamily="34" charset="0"/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64058" indent="-340775"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5352" indent="-304792">
              <a:buFont typeface="Arial" panose="020B0604020202020204" pitchFamily="34" charset="0"/>
              <a:buChar char="-"/>
              <a:defRPr sz="2133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9649" indent="0">
              <a:buFont typeface="Courier New" panose="02070309020205020404" pitchFamily="49" charset="0"/>
              <a:buNone/>
              <a:defRPr sz="2133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 SOMMAIRE DE LA PRESENTATION - </a:t>
            </a:r>
            <a:r>
              <a:rPr lang="nl-NL" dirty="0"/>
              <a:t>KLIK OM DE SAMENVATTING VAN DE PRESENTATIE TE WIJZIGEN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46F716-4580-4FBF-A99C-B335A7DDA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S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0896533" y="6345282"/>
            <a:ext cx="960107" cy="5096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F8EE3-3B50-4017-B2E3-81E7FAC0BB79}" type="slidenum">
              <a:rPr kumimoji="0" lang="fr-BE" sz="1333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BE" sz="1467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fr-BE" sz="1333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275DC74-2EB7-4214-A2D2-66007B8F1D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7541" y="2823367"/>
            <a:ext cx="10081120" cy="1277708"/>
          </a:xfrm>
        </p:spPr>
        <p:txBody>
          <a:bodyPr>
            <a:noAutofit/>
          </a:bodyPr>
          <a:lstStyle>
            <a:lvl1pPr marL="0" indent="0">
              <a:lnSpc>
                <a:spcPts val="2933"/>
              </a:lnSpc>
              <a:buFont typeface="Arial" pitchFamily="34" charset="0"/>
              <a:buNone/>
              <a:defRPr sz="3200" b="1" cap="all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0" indent="-143996">
              <a:spcBef>
                <a:spcPts val="400"/>
              </a:spcBef>
              <a:buFont typeface="+mj-lt"/>
              <a:buNone/>
              <a:defRPr sz="2133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0">
              <a:spcBef>
                <a:spcPts val="400"/>
              </a:spcBef>
              <a:buFont typeface="Aller Light" pitchFamily="2" charset="0"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0" indent="-143996">
              <a:spcBef>
                <a:spcPts val="400"/>
              </a:spcBef>
              <a:buClr>
                <a:srgbClr val="7CA2D6"/>
              </a:buClr>
              <a:buFont typeface="Arial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103972" indent="-304792">
              <a:spcBef>
                <a:spcPts val="4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 titre de la </a:t>
            </a:r>
            <a:r>
              <a:rPr lang="fr-FR" dirty="0" err="1"/>
              <a:t>presentation</a:t>
            </a:r>
            <a:r>
              <a:rPr lang="fr-FR" dirty="0"/>
              <a:t> - </a:t>
            </a:r>
            <a:r>
              <a:rPr lang="nl-NL" dirty="0"/>
              <a:t>Klik om de titel van de presentatie te wijzigen</a:t>
            </a:r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7242E0CF-D65B-4B72-AB77-CAFADB97D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1" y="4071506"/>
            <a:ext cx="10081120" cy="893665"/>
          </a:xfrm>
        </p:spPr>
        <p:txBody>
          <a:bodyPr>
            <a:normAutofit/>
          </a:bodyPr>
          <a:lstStyle>
            <a:lvl1pPr marL="0" indent="0">
              <a:lnSpc>
                <a:spcPts val="2933"/>
              </a:lnSpc>
              <a:buFont typeface="Arial" pitchFamily="34" charset="0"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0" indent="-143996">
              <a:spcBef>
                <a:spcPts val="400"/>
              </a:spcBef>
              <a:buFont typeface="+mj-lt"/>
              <a:buNone/>
              <a:defRPr sz="2667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0">
              <a:spcBef>
                <a:spcPts val="400"/>
              </a:spcBef>
              <a:buFont typeface="Aller Light" pitchFamily="2" charset="0"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0" indent="-143996">
              <a:spcBef>
                <a:spcPts val="400"/>
              </a:spcBef>
              <a:buClr>
                <a:srgbClr val="7CA2D6"/>
              </a:buClr>
              <a:buFont typeface="Arial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103972" indent="-304792">
              <a:spcBef>
                <a:spcPts val="4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 sous-titre - </a:t>
            </a:r>
            <a:r>
              <a:rPr lang="nl-NL" dirty="0"/>
              <a:t>Klik om de ondertitel te wijzigen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F303EF-1885-40DF-BDF5-D98A25381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0A629DA-DB62-8945-BF72-3F5D168C4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533F13-F047-CA46-902B-1D1FF3E4CA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10752268" y="6409813"/>
            <a:ext cx="601531" cy="173749"/>
          </a:xfrm>
        </p:spPr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7B911E-A208-BD43-BA97-504F73DF0A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 + Baseline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Welkom aan de VUB!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| </a:t>
            </a:r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789756"/>
            <a:ext cx="4177553" cy="2175512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7404846" y="2275745"/>
            <a:ext cx="4189434" cy="1414266"/>
            <a:chOff x="0" y="2339828"/>
            <a:chExt cx="3393649" cy="1170224"/>
          </a:xfrm>
          <a:solidFill>
            <a:srgbClr val="00329F"/>
          </a:solidFill>
        </p:grpSpPr>
        <p:sp>
          <p:nvSpPr>
            <p:cNvPr id="12" name="Rechthoek 11"/>
            <p:cNvSpPr/>
            <p:nvPr/>
          </p:nvSpPr>
          <p:spPr>
            <a:xfrm>
              <a:off x="0" y="2339828"/>
              <a:ext cx="3393649" cy="1170224"/>
            </a:xfrm>
            <a:prstGeom prst="rect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sp>
          <p:nvSpPr>
            <p:cNvPr id="13" name="Tijdelijke aanduiding voor tekst 17"/>
            <p:cNvSpPr txBox="1">
              <a:spLocks/>
            </p:cNvSpPr>
            <p:nvPr/>
          </p:nvSpPr>
          <p:spPr>
            <a:xfrm rot="10800000">
              <a:off x="2950589" y="2339828"/>
              <a:ext cx="443059" cy="1150314"/>
            </a:xfrm>
            <a:prstGeom prst="rtTriangle">
              <a:avLst/>
            </a:prstGeom>
            <a:grpFill/>
          </p:spPr>
          <p:txBody>
            <a:bodyPr vert="horz" lIns="90000" tIns="45720" rIns="91440" bIns="45720" rtlCol="0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1000"/>
                </a:spcBef>
                <a:spcAft>
                  <a:spcPts val="1000"/>
                </a:spcAft>
                <a:buFont typeface="Arial" charset="0"/>
                <a:buNone/>
                <a:defRPr sz="16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 marL="268288" indent="-2571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 marL="671513" indent="-220663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SzPct val="90000"/>
                <a:buFont typeface="LucidaGrande" charset="0"/>
                <a:buChar char="▶︎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 marL="1073150" indent="-219075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rgbClr val="FF5000"/>
                </a:buClr>
                <a:buFont typeface="Arial"/>
                <a:buChar char="•"/>
                <a:tabLst/>
                <a:defRPr sz="1400" kern="120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 marL="1244600" indent="0" algn="l" defTabSz="914377" rtl="0" eaLnBrk="1" latinLnBrk="0" hangingPunct="1">
                <a:lnSpc>
                  <a:spcPct val="95000"/>
                </a:lnSpc>
                <a:spcBef>
                  <a:spcPts val="500"/>
                </a:spcBef>
                <a:buClr>
                  <a:schemeClr val="bg1">
                    <a:lumMod val="50000"/>
                  </a:schemeClr>
                </a:buClr>
                <a:buFont typeface="Arial"/>
                <a:buNone/>
                <a:tabLst/>
                <a:defRPr sz="1400" kern="1200" baseline="0">
                  <a:solidFill>
                    <a:schemeClr val="accent1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7" name="Tijdelijke aanduiding voor tekst 17"/>
          <p:cNvSpPr txBox="1">
            <a:spLocks/>
          </p:cNvSpPr>
          <p:nvPr userDrawn="1"/>
        </p:nvSpPr>
        <p:spPr>
          <a:xfrm rot="10800000">
            <a:off x="11037306" y="2275188"/>
            <a:ext cx="556974" cy="1414821"/>
          </a:xfrm>
          <a:prstGeom prst="rtTriangle">
            <a:avLst/>
          </a:prstGeom>
          <a:solidFill>
            <a:schemeClr val="accent2"/>
          </a:solidFill>
        </p:spPr>
        <p:txBody>
          <a:bodyPr vert="horz" lIns="9000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244600" indent="0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 baseline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sz="quarter" idx="16"/>
          </p:nvPr>
        </p:nvSpPr>
        <p:spPr>
          <a:xfrm>
            <a:off x="7404845" y="-7953"/>
            <a:ext cx="4177553" cy="2175512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8D8F1E-8F03-8D49-A28B-E1899C3F039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BE"/>
              <a:t>16 januari 2019</a:t>
            </a:r>
            <a:endParaRPr lang="en-GB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ECC722E-51D6-9E40-B2BD-F70F86B46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9927" y="2736886"/>
            <a:ext cx="3276358" cy="5445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62665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Welkom aan de VUB!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49323" y="6425187"/>
            <a:ext cx="504476" cy="16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2DAB09C5-3251-4B47-B002-D03712DC64C3}" type="slidenum">
              <a:rPr lang="nl-NL" smtClean="0"/>
              <a:pPr/>
              <a:t>‹N°›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8" y="6098127"/>
            <a:ext cx="1500312" cy="66826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0418B6-5DB1-BA49-B5A5-C7F0FF4A8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426826"/>
            <a:ext cx="2407191" cy="167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/>
              <a:t>16 januari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52" r:id="rId2"/>
    <p:sldLayoutId id="2147483753" r:id="rId3"/>
    <p:sldLayoutId id="2147483754" r:id="rId4"/>
    <p:sldLayoutId id="2147483755" r:id="rId5"/>
    <p:sldLayoutId id="2147483744" r:id="rId6"/>
    <p:sldLayoutId id="2147483707" r:id="rId7"/>
    <p:sldLayoutId id="2147483709" r:id="rId8"/>
    <p:sldLayoutId id="2147483710" r:id="rId9"/>
    <p:sldLayoutId id="2147483742" r:id="rId10"/>
    <p:sldLayoutId id="2147483741" r:id="rId11"/>
    <p:sldLayoutId id="2147483746" r:id="rId12"/>
    <p:sldLayoutId id="2147483721" r:id="rId13"/>
    <p:sldLayoutId id="2147483708" r:id="rId14"/>
    <p:sldLayoutId id="2147483711" r:id="rId15"/>
    <p:sldLayoutId id="2147483737" r:id="rId16"/>
    <p:sldLayoutId id="2147483749" r:id="rId17"/>
    <p:sldLayoutId id="2147483738" r:id="rId18"/>
    <p:sldLayoutId id="2147483739" r:id="rId19"/>
    <p:sldLayoutId id="2147483743" r:id="rId20"/>
    <p:sldLayoutId id="2147483745" r:id="rId21"/>
    <p:sldLayoutId id="2147483731" r:id="rId22"/>
    <p:sldLayoutId id="2147483740" r:id="rId23"/>
    <p:sldLayoutId id="2147483747" r:id="rId24"/>
    <p:sldLayoutId id="2147483751" r:id="rId25"/>
    <p:sldLayoutId id="2147483720" r:id="rId26"/>
    <p:sldLayoutId id="2147483750" r:id="rId27"/>
    <p:sldLayoutId id="2147483748" r:id="rId28"/>
    <p:sldLayoutId id="2147483734" r:id="rId29"/>
    <p:sldLayoutId id="2147483735" r:id="rId30"/>
  </p:sldLayoutIdLst>
  <p:hf sldNum="0" hdr="0" ftr="0" dt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/>
        <a:buChar char="►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/>
        <a:buChar char="►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78999">
              <a:srgbClr val="FEFEFE"/>
            </a:gs>
            <a:gs pos="92000">
              <a:srgbClr val="EDEDED"/>
            </a:gs>
            <a:gs pos="100000">
              <a:srgbClr val="EDED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7715" r="17822" b="9547"/>
          <a:stretch>
            <a:fillRect/>
          </a:stretch>
        </p:blipFill>
        <p:spPr bwMode="auto">
          <a:xfrm>
            <a:off x="0" y="5705475"/>
            <a:ext cx="12211050" cy="115728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808080">
                <a:alpha val="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20725" y="720725"/>
            <a:ext cx="6119813" cy="539750"/>
          </a:xfrm>
          <a:prstGeom prst="rect">
            <a:avLst/>
          </a:prstGeom>
          <a:solidFill>
            <a:srgbClr val="0033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720725" y="1619250"/>
            <a:ext cx="10615613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tekststijl van het model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03950"/>
            <a:ext cx="2743200" cy="155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nl-NL"/>
              <a:t>Titel van dia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173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33A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altLang="nl-BE"/>
              <a:t> </a:t>
            </a:r>
            <a:fld id="{AAFF8A37-7B2E-4A32-9398-07A07D2FC2A0}" type="datetime1">
              <a:rPr lang="nl-NL" altLang="nl-BE"/>
              <a:pPr/>
              <a:t>27-1-2023</a:t>
            </a:fld>
            <a:r>
              <a:rPr lang="nl-NL" altLang="nl-BE"/>
              <a:t> | </a:t>
            </a:r>
            <a:fld id="{1919DBD2-D600-4B2C-9433-DA454A251C34}" type="slidenum">
              <a:rPr lang="nl-NL" altLang="nl-BE"/>
              <a:pPr/>
              <a:t>‹N°›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3" r:id="rId2"/>
    <p:sldLayoutId id="2147483713" r:id="rId3"/>
    <p:sldLayoutId id="2147483714" r:id="rId4"/>
    <p:sldLayoutId id="2147483715" r:id="rId5"/>
    <p:sldLayoutId id="2147483704" r:id="rId6"/>
    <p:sldLayoutId id="2147483705" r:id="rId7"/>
    <p:sldLayoutId id="2147483716" r:id="rId8"/>
    <p:sldLayoutId id="2147483706" r:id="rId9"/>
    <p:sldLayoutId id="2147483717" r:id="rId10"/>
    <p:sldLayoutId id="2147483718" r:id="rId11"/>
    <p:sldLayoutId id="2147483719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</p:sldLayoutIdLst>
  <p:hf sldNum="0" hdr="0" ftr="0" dt="0"/>
  <p:txStyles>
    <p:titleStyle>
      <a:lvl1pPr marL="179388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  <a:lvl2pPr marL="179388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79388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79388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79388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636588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093788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550988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2008188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42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rgbClr val="767171"/>
          </a:solidFill>
          <a:latin typeface="Verdana" charset="0"/>
          <a:ea typeface="Verdana" charset="0"/>
          <a:cs typeface="Verdana" charset="0"/>
        </a:defRPr>
      </a:lvl2pPr>
      <a:lvl3pPr marL="11414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67171"/>
          </a:solidFill>
          <a:latin typeface="Verdana" charset="0"/>
          <a:ea typeface="Verdana" charset="0"/>
          <a:cs typeface="Verdana" charset="0"/>
        </a:defRPr>
      </a:lvl3pPr>
      <a:lvl4pPr marL="15986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67171"/>
          </a:solidFill>
          <a:latin typeface="Verdana" charset="0"/>
          <a:ea typeface="Verdana" charset="0"/>
          <a:cs typeface="Verdana" charset="0"/>
        </a:defRPr>
      </a:lvl4pPr>
      <a:lvl5pPr marL="20558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6717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E5D8-0C96-4723-8AB9-AAB0724C9E48}" type="datetimeFigureOut">
              <a:rPr lang="fr-BE" smtClean="0"/>
              <a:pPr/>
              <a:t>27-01-23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8EE3-3B50-4017-B2E3-81E7FAC0BB79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a.erzeel@vub.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a.erzeel@vub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C8DB982-DA4F-42C9-9C5F-159B23CA15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587" y="644690"/>
            <a:ext cx="11376827" cy="4980913"/>
          </a:xfrm>
        </p:spPr>
        <p:txBody>
          <a:bodyPr/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/>
          </a:p>
          <a:p>
            <a:endParaRPr lang="fr-B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C1897F-5C96-584F-A500-14AA6939540A}"/>
              </a:ext>
            </a:extLst>
          </p:cNvPr>
          <p:cNvSpPr txBox="1"/>
          <p:nvPr/>
        </p:nvSpPr>
        <p:spPr>
          <a:xfrm>
            <a:off x="1874068" y="3048305"/>
            <a:ext cx="9551406" cy="169277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fr-BE" sz="2800" b="1" dirty="0">
                <a:solidFill>
                  <a:srgbClr val="C9227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Abstention</a:t>
            </a:r>
            <a:r>
              <a:rPr lang="fr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BE" sz="2800" b="1" dirty="0">
                <a:solidFill>
                  <a:srgbClr val="C922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électorale : diagnostic et pistes de solutions</a:t>
            </a:r>
          </a:p>
          <a:p>
            <a:pPr algn="just"/>
            <a:r>
              <a:rPr lang="nl-NL" sz="2800" b="1" i="1" dirty="0">
                <a:solidFill>
                  <a:srgbClr val="C92274"/>
                </a:solidFill>
              </a:rPr>
              <a:t>Kiesonthouding: diagnose en mogelijke oplossingen</a:t>
            </a:r>
            <a:endParaRPr lang="fr-BE" sz="2800" b="1" i="1" dirty="0">
              <a:solidFill>
                <a:srgbClr val="C9227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fr-BE" sz="2400" b="1" dirty="0">
              <a:solidFill>
                <a:srgbClr val="C9227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BE" sz="2400" b="1" dirty="0">
                <a:solidFill>
                  <a:srgbClr val="C9227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26.1.2023</a:t>
            </a:r>
            <a:endParaRPr lang="nl-NL" sz="2400" b="1" dirty="0">
              <a:solidFill>
                <a:srgbClr val="C92274"/>
              </a:solidFill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6B058A-AD4D-303B-9084-D5ADA5A1E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276"/>
            <a:ext cx="6128794" cy="17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7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32F8EC6-E209-4144-B36E-04D7B2DAAE17}"/>
              </a:ext>
            </a:extLst>
          </p:cNvPr>
          <p:cNvSpPr txBox="1">
            <a:spLocks/>
          </p:cNvSpPr>
          <p:nvPr/>
        </p:nvSpPr>
        <p:spPr>
          <a:xfrm>
            <a:off x="566058" y="1855107"/>
            <a:ext cx="4996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5247509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>
                <a:latin typeface="Verdana"/>
                <a:ea typeface="Verdana"/>
              </a:rPr>
              <a:t>Context van de </a:t>
            </a:r>
            <a:r>
              <a:rPr lang="en-US" dirty="0" err="1">
                <a:latin typeface="Verdana"/>
                <a:ea typeface="Verdana"/>
              </a:rPr>
              <a:t>verkiezing</a:t>
            </a:r>
            <a:r>
              <a:rPr lang="en-US" dirty="0">
                <a:latin typeface="Verdana"/>
                <a:ea typeface="Verdana"/>
              </a:rPr>
              <a:t> (1)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4035913" cy="365091"/>
          </a:xfrm>
        </p:spPr>
        <p:txBody>
          <a:bodyPr/>
          <a:lstStyle/>
          <a:p>
            <a:pPr marL="96520"/>
            <a:r>
              <a:rPr lang="en-US" sz="2000" dirty="0" err="1">
                <a:latin typeface="Verdana"/>
                <a:ea typeface="Verdana"/>
              </a:rPr>
              <a:t>Belang</a:t>
            </a:r>
            <a:r>
              <a:rPr lang="en-US" sz="2000" dirty="0">
                <a:latin typeface="Verdana"/>
                <a:ea typeface="Verdana"/>
              </a:rPr>
              <a:t> van de </a:t>
            </a:r>
            <a:r>
              <a:rPr lang="en-US" sz="2000" dirty="0" err="1">
                <a:latin typeface="Verdana"/>
                <a:ea typeface="Verdana"/>
              </a:rPr>
              <a:t>verkiezing</a:t>
            </a:r>
            <a:endParaRPr lang="nl-NL" sz="20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51E1DCE-BA07-794C-52DA-D2B69CBDEE5F}"/>
              </a:ext>
            </a:extLst>
          </p:cNvPr>
          <p:cNvSpPr txBox="1"/>
          <p:nvPr/>
        </p:nvSpPr>
        <p:spPr>
          <a:xfrm>
            <a:off x="731836" y="1704359"/>
            <a:ext cx="10545764" cy="295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Impact op de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verkiezingsuitslag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zullen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meer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geneigd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zijn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om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te</a:t>
            </a:r>
            <a:b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</a:b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gaan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voor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verkiezingen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die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voor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hen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belangrijk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zijn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waarvan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ze het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resultaat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effectief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kunnen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beïnvloeden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(= ‘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eerste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orde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’ vs ‘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tweede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orde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’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verkiezingen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Impact op de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regeringsvorming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zullen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minder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geneigd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zijn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om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te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gaan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wanneer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hun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invloed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op 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samenstelling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van 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regering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haar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beleid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beperkt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is</a:t>
            </a:r>
            <a:endParaRPr lang="nl-NL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DC53C-925F-AFB0-CDC8-D1BB49CE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476" y="0"/>
            <a:ext cx="2214524" cy="21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6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32F8EC6-E209-4144-B36E-04D7B2DAAE17}"/>
              </a:ext>
            </a:extLst>
          </p:cNvPr>
          <p:cNvSpPr txBox="1">
            <a:spLocks/>
          </p:cNvSpPr>
          <p:nvPr/>
        </p:nvSpPr>
        <p:spPr>
          <a:xfrm>
            <a:off x="566058" y="1855107"/>
            <a:ext cx="4996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5247509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>
                <a:latin typeface="Verdana"/>
                <a:ea typeface="Verdana"/>
              </a:rPr>
              <a:t>Context van de </a:t>
            </a:r>
            <a:r>
              <a:rPr lang="en-US" dirty="0" err="1">
                <a:latin typeface="Verdana"/>
                <a:ea typeface="Verdana"/>
              </a:rPr>
              <a:t>verkiezing</a:t>
            </a:r>
            <a:r>
              <a:rPr lang="en-US" dirty="0">
                <a:latin typeface="Verdana"/>
                <a:ea typeface="Verdana"/>
              </a:rPr>
              <a:t> (2)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3067315" cy="365091"/>
          </a:xfrm>
        </p:spPr>
        <p:txBody>
          <a:bodyPr/>
          <a:lstStyle/>
          <a:p>
            <a:pPr marL="96520"/>
            <a:r>
              <a:rPr lang="en-US" sz="2000" dirty="0" err="1">
                <a:latin typeface="Verdana"/>
                <a:ea typeface="Verdana"/>
              </a:rPr>
              <a:t>Electoraal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aanbod</a:t>
            </a:r>
            <a:endParaRPr lang="nl-NL" sz="20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51E1DCE-BA07-794C-52DA-D2B69CBDEE5F}"/>
              </a:ext>
            </a:extLst>
          </p:cNvPr>
          <p:cNvSpPr txBox="1"/>
          <p:nvPr/>
        </p:nvSpPr>
        <p:spPr>
          <a:xfrm>
            <a:off x="731836" y="1704359"/>
            <a:ext cx="10894106" cy="3775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Concurrentie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is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hoger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wanneer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verkiezingen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een</a:t>
            </a:r>
            <a:b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</a:b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nek-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aan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-nek race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zijn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tussen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partijen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het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gevoel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hebben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dat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b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</a:b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hun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stem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doorslaggevend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is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voor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uitkomst</a:t>
            </a:r>
            <a:endParaRPr lang="nl-NL" dirty="0">
              <a:cs typeface="Calibri"/>
            </a:endParaRPr>
          </a:p>
          <a:p>
            <a:pPr lvl="1">
              <a:lnSpc>
                <a:spcPct val="150000"/>
              </a:lnSpc>
            </a:pP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Polarisatie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is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hoger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wanneer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verkiezingen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gepolariseerd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zijn</a:t>
            </a:r>
            <a:endParaRPr lang="nl-NL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Aantal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partijen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/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kandidaten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is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hoger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wanneer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er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meer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partijen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in de race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zitten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; maar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te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groot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aantal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partijen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kan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opnieuw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doen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dalen</a:t>
            </a: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E1E36-578B-58B2-EF1B-9A2E13D08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476" y="0"/>
            <a:ext cx="2214524" cy="21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3B51865-2BEC-41D3-B931-9D98356770D4}"/>
              </a:ext>
            </a:extLst>
          </p:cNvPr>
          <p:cNvSpPr txBox="1">
            <a:spLocks/>
          </p:cNvSpPr>
          <p:nvPr/>
        </p:nvSpPr>
        <p:spPr>
          <a:xfrm>
            <a:off x="3102430" y="1476364"/>
            <a:ext cx="9089570" cy="3530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32F8EC6-E209-4144-B36E-04D7B2DAAE17}"/>
              </a:ext>
            </a:extLst>
          </p:cNvPr>
          <p:cNvSpPr txBox="1">
            <a:spLocks/>
          </p:cNvSpPr>
          <p:nvPr/>
        </p:nvSpPr>
        <p:spPr>
          <a:xfrm>
            <a:off x="566058" y="1855107"/>
            <a:ext cx="4996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4467102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 err="1">
                <a:latin typeface="Verdana"/>
                <a:ea typeface="Verdana"/>
              </a:rPr>
              <a:t>Institutionele</a:t>
            </a:r>
            <a:r>
              <a:rPr lang="en-US" dirty="0">
                <a:latin typeface="Verdana"/>
                <a:ea typeface="Verdana"/>
              </a:rPr>
              <a:t> regels (1)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7570470" cy="365091"/>
          </a:xfrm>
        </p:spPr>
        <p:txBody>
          <a:bodyPr/>
          <a:lstStyle/>
          <a:p>
            <a:pPr marL="96520"/>
            <a:r>
              <a:rPr lang="en-US" sz="2000" dirty="0">
                <a:latin typeface="Verdana"/>
                <a:ea typeface="Verdana"/>
              </a:rPr>
              <a:t>Regels die BETREKKING </a:t>
            </a:r>
            <a:r>
              <a:rPr lang="en-US" sz="2000" dirty="0" err="1">
                <a:latin typeface="Verdana"/>
                <a:ea typeface="Verdana"/>
              </a:rPr>
              <a:t>hebben</a:t>
            </a:r>
            <a:r>
              <a:rPr lang="en-US" sz="2000" dirty="0">
                <a:latin typeface="Verdana"/>
                <a:ea typeface="Verdana"/>
              </a:rPr>
              <a:t> op het </a:t>
            </a:r>
            <a:r>
              <a:rPr lang="en-US" sz="2000" dirty="0" err="1">
                <a:latin typeface="Verdana"/>
                <a:ea typeface="Verdana"/>
              </a:rPr>
              <a:t>kiesstelsel</a:t>
            </a:r>
            <a:endParaRPr lang="nl-NL" sz="20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51E1DCE-BA07-794C-52DA-D2B69CBDEE5F}"/>
              </a:ext>
            </a:extLst>
          </p:cNvPr>
          <p:cNvSpPr txBox="1"/>
          <p:nvPr/>
        </p:nvSpPr>
        <p:spPr>
          <a:xfrm>
            <a:off x="731836" y="1704359"/>
            <a:ext cx="10894106" cy="29447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Opkomstplicht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de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opkomst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is (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veel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)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hoger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in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landen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met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een</a:t>
            </a:r>
            <a:b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</a:b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effectieve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)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opkomstplicht</a:t>
            </a:r>
            <a:endParaRPr lang="en-US" dirty="0">
              <a:solidFill>
                <a:schemeClr val="accent1"/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5000"/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Kiesgerechtigde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leeftijd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verlaging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van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kiesleeftijd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kan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electorale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participatie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van 16-17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jarigen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bevorderen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, maar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blijvende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impact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hangt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af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van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vele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andere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factoren</a:t>
            </a:r>
            <a:endParaRPr lang="en-US" dirty="0">
              <a:solidFill>
                <a:schemeClr val="accent1"/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Verdana"/>
              <a:ea typeface="Verdana"/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3E576-776E-B0C2-AD6E-755BB9F7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745" y="57846"/>
            <a:ext cx="2347212" cy="23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0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3B51865-2BEC-41D3-B931-9D98356770D4}"/>
              </a:ext>
            </a:extLst>
          </p:cNvPr>
          <p:cNvSpPr txBox="1">
            <a:spLocks/>
          </p:cNvSpPr>
          <p:nvPr/>
        </p:nvSpPr>
        <p:spPr>
          <a:xfrm>
            <a:off x="3102430" y="1476364"/>
            <a:ext cx="9089570" cy="3530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32F8EC6-E209-4144-B36E-04D7B2DAAE17}"/>
              </a:ext>
            </a:extLst>
          </p:cNvPr>
          <p:cNvSpPr txBox="1">
            <a:spLocks/>
          </p:cNvSpPr>
          <p:nvPr/>
        </p:nvSpPr>
        <p:spPr>
          <a:xfrm>
            <a:off x="566058" y="1855107"/>
            <a:ext cx="4996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4467102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 err="1">
                <a:latin typeface="Verdana"/>
                <a:ea typeface="Verdana"/>
              </a:rPr>
              <a:t>Institutionele</a:t>
            </a:r>
            <a:r>
              <a:rPr lang="en-US" dirty="0">
                <a:latin typeface="Verdana"/>
                <a:ea typeface="Verdana"/>
              </a:rPr>
              <a:t> regels (2)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7570470" cy="365091"/>
          </a:xfrm>
        </p:spPr>
        <p:txBody>
          <a:bodyPr/>
          <a:lstStyle/>
          <a:p>
            <a:pPr marL="96520"/>
            <a:r>
              <a:rPr lang="en-US" sz="2000" dirty="0">
                <a:latin typeface="Verdana"/>
                <a:ea typeface="Verdana"/>
              </a:rPr>
              <a:t>Regels die BETREKKING </a:t>
            </a:r>
            <a:r>
              <a:rPr lang="en-US" sz="2000" dirty="0" err="1">
                <a:latin typeface="Verdana"/>
                <a:ea typeface="Verdana"/>
              </a:rPr>
              <a:t>hebben</a:t>
            </a:r>
            <a:r>
              <a:rPr lang="en-US" sz="2000" dirty="0">
                <a:latin typeface="Verdana"/>
                <a:ea typeface="Verdana"/>
              </a:rPr>
              <a:t> op het </a:t>
            </a:r>
            <a:r>
              <a:rPr lang="en-US" sz="2000" dirty="0" err="1">
                <a:latin typeface="Verdana"/>
                <a:ea typeface="Verdana"/>
              </a:rPr>
              <a:t>kiesstelsel</a:t>
            </a:r>
            <a:endParaRPr lang="nl-NL" sz="20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51E1DCE-BA07-794C-52DA-D2B69CBDEE5F}"/>
              </a:ext>
            </a:extLst>
          </p:cNvPr>
          <p:cNvSpPr txBox="1"/>
          <p:nvPr/>
        </p:nvSpPr>
        <p:spPr>
          <a:xfrm>
            <a:off x="731836" y="1704359"/>
            <a:ext cx="10522318" cy="4606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Electorale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formule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de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opkomst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is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hoger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in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systemen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van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evenredige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b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</a:b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vertegenwoordiging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dan in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meerderheidssystemen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, maar het effect is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vrij</a:t>
            </a:r>
            <a:b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</a:b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beperkt</a:t>
            </a:r>
            <a:endParaRPr lang="en-US" dirty="0">
              <a:solidFill>
                <a:schemeClr val="accent1"/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Stemmen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op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kandidaten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op de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lijst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is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hoger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wanneer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mogelijkheid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hebben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om (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voorkeur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)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uit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te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brengen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op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één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of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meerdere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kandidaten</a:t>
            </a: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-&gt;</a:t>
            </a:r>
            <a:r>
              <a:rPr lang="en-US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Regels die het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gewicht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van de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uitgebrachte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stem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verhogen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bevorderen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de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opkomst</a:t>
            </a:r>
            <a:endParaRPr lang="nl-NL" b="1" dirty="0">
              <a:solidFill>
                <a:schemeClr val="accent2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F35D9-BE1F-9605-F404-6DD70922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745" y="57846"/>
            <a:ext cx="2347212" cy="23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32F8EC6-E209-4144-B36E-04D7B2DAAE17}"/>
              </a:ext>
            </a:extLst>
          </p:cNvPr>
          <p:cNvSpPr txBox="1">
            <a:spLocks/>
          </p:cNvSpPr>
          <p:nvPr/>
        </p:nvSpPr>
        <p:spPr>
          <a:xfrm>
            <a:off x="566058" y="1855107"/>
            <a:ext cx="4996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4467102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 err="1">
                <a:latin typeface="Verdana"/>
                <a:ea typeface="Verdana"/>
              </a:rPr>
              <a:t>Institutionele</a:t>
            </a:r>
            <a:r>
              <a:rPr lang="en-US" dirty="0">
                <a:latin typeface="Verdana"/>
                <a:ea typeface="Verdana"/>
              </a:rPr>
              <a:t> regels (3)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9119676" cy="365091"/>
          </a:xfrm>
        </p:spPr>
        <p:txBody>
          <a:bodyPr/>
          <a:lstStyle/>
          <a:p>
            <a:pPr marL="96520"/>
            <a:r>
              <a:rPr lang="en-US" sz="2000" dirty="0">
                <a:latin typeface="Verdana"/>
                <a:ea typeface="Verdana"/>
              </a:rPr>
              <a:t>Regels </a:t>
            </a:r>
            <a:r>
              <a:rPr lang="en-US" sz="2000" dirty="0" err="1">
                <a:latin typeface="Verdana"/>
                <a:ea typeface="Verdana"/>
              </a:rPr>
              <a:t>mbt</a:t>
            </a:r>
            <a:r>
              <a:rPr lang="en-US" sz="2000" dirty="0">
                <a:latin typeface="Verdana"/>
                <a:ea typeface="Verdana"/>
              </a:rPr>
              <a:t> de </a:t>
            </a:r>
            <a:r>
              <a:rPr lang="en-US" sz="2000" dirty="0" err="1">
                <a:latin typeface="Verdana"/>
                <a:ea typeface="Verdana"/>
              </a:rPr>
              <a:t>praktische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organisatie</a:t>
            </a:r>
            <a:r>
              <a:rPr lang="en-US" sz="2000" dirty="0">
                <a:latin typeface="Verdana"/>
                <a:ea typeface="Verdana"/>
              </a:rPr>
              <a:t> van de </a:t>
            </a:r>
            <a:r>
              <a:rPr lang="en-US" sz="2000" dirty="0" err="1">
                <a:latin typeface="Verdana"/>
                <a:ea typeface="Verdana"/>
              </a:rPr>
              <a:t>stembusgang</a:t>
            </a:r>
            <a:endParaRPr lang="nl-NL" sz="20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51E1DCE-BA07-794C-52DA-D2B69CBDEE5F}"/>
              </a:ext>
            </a:extLst>
          </p:cNvPr>
          <p:cNvSpPr txBox="1"/>
          <p:nvPr/>
        </p:nvSpPr>
        <p:spPr>
          <a:xfrm>
            <a:off x="731836" y="1704359"/>
            <a:ext cx="11460164" cy="4514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Kiezersregistratie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is (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veel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)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hoger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wanneer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registratie</a:t>
            </a:r>
            <a:b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</a:b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automatisch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is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wanneer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fouten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beperkt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kunnen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worden</a:t>
            </a: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FF5000"/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Stemmen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op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afstand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(per post, online,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volmacht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):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op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afstand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verhoogt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participatie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van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die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willen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gaan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maar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niet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kunnen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(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o.w.v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.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gezondheids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- of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beroepsredenen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)</a:t>
            </a:r>
            <a:endParaRPr lang="nl-NL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Elektronisch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stemmen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elektronisch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heeft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geen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effect op 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maar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verlaagt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wel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het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aantal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ongeldige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-&gt;</a:t>
            </a:r>
            <a:r>
              <a:rPr lang="en-US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Regels die het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stemmen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zo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eenvoudig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mogelijk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maken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bevorderen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de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opkomst</a:t>
            </a: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30204-D6A1-BADF-FB0D-4224C8775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745" y="57846"/>
            <a:ext cx="2347212" cy="23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4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7423874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>
                <a:latin typeface="Verdana"/>
                <a:ea typeface="Verdana"/>
              </a:rPr>
              <a:t>DETERMINANTEN van </a:t>
            </a:r>
            <a:r>
              <a:rPr lang="en-US" dirty="0" err="1">
                <a:latin typeface="Verdana"/>
                <a:ea typeface="Verdana"/>
              </a:rPr>
              <a:t>electorale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participatie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1717458" cy="365091"/>
          </a:xfrm>
        </p:spPr>
        <p:txBody>
          <a:bodyPr/>
          <a:lstStyle/>
          <a:p>
            <a:pPr marL="96520"/>
            <a:r>
              <a:rPr lang="en-US" sz="2000" dirty="0" err="1">
                <a:latin typeface="Verdana"/>
                <a:ea typeface="Verdana"/>
              </a:rPr>
              <a:t>conclusie</a:t>
            </a:r>
            <a:endParaRPr lang="nl-NL" sz="2000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AFF225D-9F94-5B84-6E45-9AA575DB1C0B}"/>
              </a:ext>
            </a:extLst>
          </p:cNvPr>
          <p:cNvSpPr txBox="1"/>
          <p:nvPr/>
        </p:nvSpPr>
        <p:spPr>
          <a:xfrm>
            <a:off x="731837" y="1771265"/>
            <a:ext cx="5097508" cy="3544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Veelheid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aan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factoren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hebben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invloed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op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electorale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participatie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opkomst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bij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verkiezingen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5000"/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Verscheidenheid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aan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determinanten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vraagt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verscheidenheid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aan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oplossingen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remedies</a:t>
            </a:r>
            <a:endParaRPr lang="en-US" sz="800" b="1" dirty="0">
              <a:solidFill>
                <a:srgbClr val="FF5000"/>
              </a:solidFill>
              <a:latin typeface="Verdana"/>
              <a:ea typeface="Verdana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5DC9E-95C3-14A1-5464-440F4276C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775" y="1497637"/>
            <a:ext cx="5323561" cy="40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0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0321-5021-4139-6334-C066FFCA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240" y="1981289"/>
            <a:ext cx="8471402" cy="3471138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6600"/>
                </a:solidFill>
              </a:rPr>
              <a:t>Hartelijk dank voor uw aandacht</a:t>
            </a:r>
            <a:br>
              <a:rPr lang="nl-NL" dirty="0">
                <a:solidFill>
                  <a:srgbClr val="FF6600"/>
                </a:solidFill>
              </a:rPr>
            </a:br>
            <a:br>
              <a:rPr lang="nl-NL" dirty="0">
                <a:solidFill>
                  <a:srgbClr val="FF6600"/>
                </a:solidFill>
              </a:rPr>
            </a:br>
            <a:br>
              <a:rPr lang="nl-NL" dirty="0">
                <a:solidFill>
                  <a:srgbClr val="FF6600"/>
                </a:solidFill>
              </a:rPr>
            </a:br>
            <a:r>
              <a:rPr lang="nl-NL" dirty="0">
                <a:solidFill>
                  <a:srgbClr val="FF6600"/>
                </a:solidFill>
              </a:rPr>
              <a:t>vragen en opmerkingen </a:t>
            </a:r>
            <a:r>
              <a:rPr lang="nl-NL">
                <a:solidFill>
                  <a:srgbClr val="FF6600"/>
                </a:solidFill>
              </a:rPr>
              <a:t>zijn welkom</a:t>
            </a:r>
            <a:br>
              <a:rPr lang="nl-NL" dirty="0">
                <a:solidFill>
                  <a:srgbClr val="FF6600"/>
                </a:solidFill>
              </a:rPr>
            </a:br>
            <a:br>
              <a:rPr lang="nl-NL" dirty="0">
                <a:solidFill>
                  <a:srgbClr val="FF6600"/>
                </a:solidFill>
              </a:rPr>
            </a:br>
            <a:br>
              <a:rPr lang="nl-NL" dirty="0">
                <a:solidFill>
                  <a:srgbClr val="FF6600"/>
                </a:solidFill>
              </a:rPr>
            </a:br>
            <a:r>
              <a:rPr lang="nl-NL" sz="2000" dirty="0"/>
              <a:t>Silvia </a:t>
            </a:r>
            <a:r>
              <a:rPr lang="nl-NL" sz="2000" dirty="0" err="1"/>
              <a:t>Erzeel</a:t>
            </a:r>
            <a:br>
              <a:rPr lang="nl-NL" sz="2000" dirty="0"/>
            </a:br>
            <a:r>
              <a:rPr lang="nl-NL" sz="2000" dirty="0">
                <a:hlinkClick r:id="rId3"/>
              </a:rPr>
              <a:t>silvia.erzeel@vub.be</a:t>
            </a:r>
            <a:r>
              <a:rPr lang="nl-NL" sz="2000" dirty="0"/>
              <a:t> </a:t>
            </a:r>
            <a:br>
              <a:rPr lang="nl-NL" sz="2000" dirty="0"/>
            </a:br>
            <a:r>
              <a:rPr lang="nl-NL" sz="2000" dirty="0"/>
              <a:t>Vakgroep Politieke wetenschappen</a:t>
            </a:r>
            <a:br>
              <a:rPr lang="nl-NL" sz="2000" dirty="0"/>
            </a:br>
            <a:r>
              <a:rPr lang="nl-NL" sz="2000" dirty="0"/>
              <a:t>Vrije Universiteit Brussel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69D94-0EB8-AFEA-D4BA-8481906B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1130" y="0"/>
            <a:ext cx="1490870" cy="14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0321-5021-4139-6334-C066FFCA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240" y="2175188"/>
            <a:ext cx="8471402" cy="308334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6600"/>
                </a:solidFill>
              </a:rPr>
              <a:t>De Determinanten van electorale participatie en kiesonthouding</a:t>
            </a:r>
            <a:br>
              <a:rPr lang="nl-NL" dirty="0">
                <a:solidFill>
                  <a:srgbClr val="FF6600"/>
                </a:solidFill>
              </a:rPr>
            </a:br>
            <a:br>
              <a:rPr lang="nl-NL" dirty="0">
                <a:solidFill>
                  <a:srgbClr val="FF6600"/>
                </a:solidFill>
              </a:rPr>
            </a:br>
            <a:br>
              <a:rPr lang="nl-NL" dirty="0">
                <a:solidFill>
                  <a:srgbClr val="FF6600"/>
                </a:solidFill>
              </a:rPr>
            </a:br>
            <a:br>
              <a:rPr lang="nl-NL" dirty="0">
                <a:solidFill>
                  <a:srgbClr val="FF6600"/>
                </a:solidFill>
              </a:rPr>
            </a:br>
            <a:r>
              <a:rPr lang="nl-NL" sz="2000" dirty="0"/>
              <a:t>Silvia </a:t>
            </a:r>
            <a:r>
              <a:rPr lang="nl-NL" sz="2000" dirty="0" err="1"/>
              <a:t>Erzeel</a:t>
            </a:r>
            <a:br>
              <a:rPr lang="nl-NL" sz="2000" dirty="0"/>
            </a:br>
            <a:r>
              <a:rPr lang="nl-NL" sz="2000" dirty="0">
                <a:hlinkClick r:id="rId3"/>
              </a:rPr>
              <a:t>silvia.erzeel@vub.be</a:t>
            </a:r>
            <a:r>
              <a:rPr lang="nl-NL" sz="2000" dirty="0"/>
              <a:t> </a:t>
            </a:r>
            <a:br>
              <a:rPr lang="nl-NL" sz="2000" dirty="0"/>
            </a:br>
            <a:r>
              <a:rPr lang="nl-NL" sz="2000" dirty="0"/>
              <a:t>Vakgroep Politieke wetenschappen</a:t>
            </a:r>
            <a:br>
              <a:rPr lang="nl-NL" sz="2000" dirty="0"/>
            </a:br>
            <a:r>
              <a:rPr lang="nl-NL" sz="2000" dirty="0"/>
              <a:t>Vrije Universiteit Brussel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69D94-0EB8-AFEA-D4BA-8481906B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1130" y="0"/>
            <a:ext cx="1490870" cy="14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5664481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>
                <a:latin typeface="Verdana"/>
                <a:ea typeface="Verdana"/>
              </a:rPr>
              <a:t>Une </a:t>
            </a:r>
            <a:r>
              <a:rPr lang="en-US" dirty="0" err="1">
                <a:latin typeface="Verdana"/>
                <a:ea typeface="Verdana"/>
              </a:rPr>
              <a:t>démocratie</a:t>
            </a:r>
            <a:r>
              <a:rPr lang="en-US" dirty="0">
                <a:latin typeface="Verdana"/>
                <a:ea typeface="Verdana"/>
              </a:rPr>
              <a:t> sans </a:t>
            </a:r>
            <a:r>
              <a:rPr lang="en-US" dirty="0" err="1">
                <a:latin typeface="Verdana"/>
                <a:ea typeface="Verdana"/>
              </a:rPr>
              <a:t>électeurs</a:t>
            </a:r>
            <a:r>
              <a:rPr lang="en-US" dirty="0">
                <a:latin typeface="Verdana"/>
                <a:ea typeface="Verdana"/>
              </a:rPr>
              <a:t>?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6143733" cy="365091"/>
          </a:xfrm>
        </p:spPr>
        <p:txBody>
          <a:bodyPr/>
          <a:lstStyle/>
          <a:p>
            <a:pPr marL="96520"/>
            <a:r>
              <a:rPr lang="en-US" sz="2000" dirty="0">
                <a:latin typeface="Verdana"/>
                <a:ea typeface="Verdana"/>
              </a:rPr>
              <a:t>Une </a:t>
            </a:r>
            <a:r>
              <a:rPr lang="en-US" sz="2000" dirty="0" err="1">
                <a:latin typeface="Verdana"/>
                <a:ea typeface="Verdana"/>
              </a:rPr>
              <a:t>Analyse</a:t>
            </a:r>
            <a:r>
              <a:rPr lang="en-US" sz="2000" dirty="0">
                <a:latin typeface="Verdana"/>
                <a:ea typeface="Verdana"/>
              </a:rPr>
              <a:t> de </a:t>
            </a:r>
            <a:r>
              <a:rPr lang="en-US" sz="2000" dirty="0" err="1">
                <a:latin typeface="Verdana"/>
                <a:ea typeface="Verdana"/>
              </a:rPr>
              <a:t>l’abstention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électorale</a:t>
            </a:r>
            <a:endParaRPr lang="nl-NL" sz="2000" dirty="0"/>
          </a:p>
        </p:txBody>
      </p:sp>
      <p:pic>
        <p:nvPicPr>
          <p:cNvPr id="2" name="Picture 2" descr="Logos de l&amp;#39;ULB - Actualités de l&amp;#39;ULB">
            <a:extLst>
              <a:ext uri="{FF2B5EF4-FFF2-40B4-BE49-F238E27FC236}">
                <a16:creationId xmlns:a16="http://schemas.microsoft.com/office/drawing/2014/main" id="{3AC73809-0E73-97F7-5DA0-5EC60E81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6" y="5967470"/>
            <a:ext cx="1596781" cy="8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763F853-25B3-A62A-4237-7BEA090B6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855" y="5822219"/>
            <a:ext cx="2689022" cy="1172498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EA6850D-1342-1BDA-A5FF-C6F6FA980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748" y="5967470"/>
            <a:ext cx="892570" cy="892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24219C-CC53-767E-E70F-0D30EA991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36" y="1761627"/>
            <a:ext cx="2712472" cy="3839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EA5BDA-E848-AF40-70E3-3902E05009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223" y="1761627"/>
            <a:ext cx="2728008" cy="384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6A3724-5288-16A3-F810-A4381EE49412}"/>
              </a:ext>
            </a:extLst>
          </p:cNvPr>
          <p:cNvSpPr txBox="1"/>
          <p:nvPr/>
        </p:nvSpPr>
        <p:spPr>
          <a:xfrm>
            <a:off x="3506578" y="4401120"/>
            <a:ext cx="272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https</a:t>
            </a:r>
            <a:r>
              <a:rPr lang="nl-NL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://</a:t>
            </a:r>
            <a:r>
              <a:rPr lang="nl-NL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www.itsme-id.com</a:t>
            </a:r>
            <a:r>
              <a:rPr lang="nl-NL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/files/</a:t>
            </a:r>
            <a:r>
              <a:rPr lang="nl-NL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verslag_electoraal_absenteisme.pdf</a:t>
            </a:r>
            <a:endParaRPr lang="nl-NL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AF5C2-1232-C65A-D685-97F4CE8AB980}"/>
              </a:ext>
            </a:extLst>
          </p:cNvPr>
          <p:cNvSpPr txBox="1"/>
          <p:nvPr/>
        </p:nvSpPr>
        <p:spPr>
          <a:xfrm>
            <a:off x="9434632" y="4408041"/>
            <a:ext cx="263650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https</a:t>
            </a:r>
            <a:r>
              <a:rPr lang="nl-NL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://</a:t>
            </a:r>
            <a:r>
              <a:rPr lang="nl-NL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www.itsme-id.com</a:t>
            </a:r>
            <a:r>
              <a:rPr lang="nl-NL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/files/</a:t>
            </a:r>
            <a:r>
              <a:rPr lang="nl-NL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rapport_abstention_electorale.pdf</a:t>
            </a:r>
            <a:endParaRPr lang="nl-NL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9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3B51865-2BEC-41D3-B931-9D98356770D4}"/>
              </a:ext>
            </a:extLst>
          </p:cNvPr>
          <p:cNvSpPr txBox="1">
            <a:spLocks/>
          </p:cNvSpPr>
          <p:nvPr/>
        </p:nvSpPr>
        <p:spPr>
          <a:xfrm>
            <a:off x="3102430" y="1476364"/>
            <a:ext cx="9089570" cy="3530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32F8EC6-E209-4144-B36E-04D7B2DAAE17}"/>
              </a:ext>
            </a:extLst>
          </p:cNvPr>
          <p:cNvSpPr txBox="1">
            <a:spLocks/>
          </p:cNvSpPr>
          <p:nvPr/>
        </p:nvSpPr>
        <p:spPr>
          <a:xfrm>
            <a:off x="566058" y="1855107"/>
            <a:ext cx="4996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5664481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>
                <a:latin typeface="Verdana"/>
                <a:ea typeface="Verdana"/>
              </a:rPr>
              <a:t>Une </a:t>
            </a:r>
            <a:r>
              <a:rPr lang="en-US" dirty="0" err="1">
                <a:latin typeface="Verdana"/>
                <a:ea typeface="Verdana"/>
              </a:rPr>
              <a:t>démocratie</a:t>
            </a:r>
            <a:r>
              <a:rPr lang="en-US" dirty="0">
                <a:latin typeface="Verdana"/>
                <a:ea typeface="Verdana"/>
              </a:rPr>
              <a:t> sans </a:t>
            </a:r>
            <a:r>
              <a:rPr lang="en-US" dirty="0" err="1">
                <a:latin typeface="Verdana"/>
                <a:ea typeface="Verdana"/>
              </a:rPr>
              <a:t>electeurs</a:t>
            </a:r>
            <a:r>
              <a:rPr lang="en-US" dirty="0">
                <a:latin typeface="Verdana"/>
                <a:ea typeface="Verdana"/>
              </a:rPr>
              <a:t>?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1355949" cy="365091"/>
          </a:xfrm>
        </p:spPr>
        <p:txBody>
          <a:bodyPr/>
          <a:lstStyle/>
          <a:p>
            <a:pPr marL="96520"/>
            <a:r>
              <a:rPr lang="en-US" sz="2000" dirty="0" err="1">
                <a:latin typeface="Verdana"/>
                <a:ea typeface="Verdana"/>
              </a:rPr>
              <a:t>L’équipe</a:t>
            </a:r>
            <a:endParaRPr lang="nl-NL" sz="2000" dirty="0"/>
          </a:p>
        </p:txBody>
      </p:sp>
      <p:pic>
        <p:nvPicPr>
          <p:cNvPr id="2" name="Picture 2" descr="Logos de l&amp;#39;ULB - Actualités de l&amp;#39;ULB">
            <a:extLst>
              <a:ext uri="{FF2B5EF4-FFF2-40B4-BE49-F238E27FC236}">
                <a16:creationId xmlns:a16="http://schemas.microsoft.com/office/drawing/2014/main" id="{3AC73809-0E73-97F7-5DA0-5EC60E81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6" y="5967470"/>
            <a:ext cx="1596781" cy="8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763F853-25B3-A62A-4237-7BEA090B6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045" y="5822219"/>
            <a:ext cx="2689022" cy="1172498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EA6850D-1342-1BDA-A5FF-C6F6FA980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533" y="5967470"/>
            <a:ext cx="892570" cy="89257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84A9E82-ACEB-A292-7DD3-B261108DD9A9}"/>
              </a:ext>
            </a:extLst>
          </p:cNvPr>
          <p:cNvSpPr txBox="1"/>
          <p:nvPr/>
        </p:nvSpPr>
        <p:spPr>
          <a:xfrm>
            <a:off x="731836" y="1704359"/>
            <a:ext cx="10709316" cy="4191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Hoofdpromotor</a:t>
            </a:r>
            <a:r>
              <a:rPr lang="nl-BE" dirty="0">
                <a:solidFill>
                  <a:srgbClr val="0033A0"/>
                </a:solidFill>
                <a:latin typeface="Verdana"/>
                <a:ea typeface="Verdana"/>
                <a:cs typeface="Calibri"/>
              </a:rPr>
              <a:t>: Prof. Jean-Benoit Pilet (Université libre de Bruxelles)</a:t>
            </a:r>
            <a:endParaRPr lang="nl-NL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Promotoren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: 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Prof. Silvia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Erzeel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(Vrije Universiteit Brussel), Prof. Didier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Caluwaerts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(Vrije Universiteit Brussel), Prof. Dave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Sinardet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(Vrije Universiteit Brussel – Université St. Louis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Bruxelles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Onderzoekers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: 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Dr. Fanny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Sbaraglia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(Policy Lab/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SciencePo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ULB), Dr.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Aurélie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Tibbaut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(Policy Lab/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SciencePo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ULB), Maria Jimena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Sanhueza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(Université libre 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Bruxelles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5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</a:t>
            </a:r>
            <a:r>
              <a:rPr lang="en-US" b="1" dirty="0" err="1">
                <a:solidFill>
                  <a:srgbClr val="FF5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</a:t>
            </a:r>
            <a:r>
              <a:rPr lang="en-US" b="1" dirty="0">
                <a:solidFill>
                  <a:srgbClr val="FF5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800" b="1" dirty="0" err="1">
                <a:solidFill>
                  <a:srgbClr val="FF5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itsme</a:t>
            </a:r>
            <a:r>
              <a:rPr lang="fr-FR" sz="1800" b="1" baseline="30000" dirty="0">
                <a:solidFill>
                  <a:srgbClr val="FF5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800" b="1" dirty="0">
                <a:solidFill>
                  <a:srgbClr val="FF5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fr-FR" sz="1800" b="1" dirty="0" err="1">
                <a:solidFill>
                  <a:srgbClr val="FF5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Belgian</a:t>
            </a:r>
            <a:r>
              <a:rPr lang="fr-FR" sz="1800" b="1" dirty="0">
                <a:solidFill>
                  <a:srgbClr val="FF5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Mobile ID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: 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Stephanie De Bruyne, Sylvie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Vandevelde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, Philippe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Housiaux</a:t>
            </a: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3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32F8EC6-E209-4144-B36E-04D7B2DAAE17}"/>
              </a:ext>
            </a:extLst>
          </p:cNvPr>
          <p:cNvSpPr txBox="1">
            <a:spLocks/>
          </p:cNvSpPr>
          <p:nvPr/>
        </p:nvSpPr>
        <p:spPr>
          <a:xfrm>
            <a:off x="566058" y="1855107"/>
            <a:ext cx="4996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7423874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>
                <a:latin typeface="Verdana"/>
                <a:ea typeface="Verdana"/>
              </a:rPr>
              <a:t>DETERMINANTEN van </a:t>
            </a:r>
            <a:r>
              <a:rPr lang="en-US" dirty="0" err="1">
                <a:latin typeface="Verdana"/>
                <a:ea typeface="Verdana"/>
              </a:rPr>
              <a:t>electorale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participatie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4192943" cy="365091"/>
          </a:xfrm>
        </p:spPr>
        <p:txBody>
          <a:bodyPr/>
          <a:lstStyle/>
          <a:p>
            <a:pPr marL="96520"/>
            <a:r>
              <a:rPr lang="en-US" sz="2000" dirty="0" err="1">
                <a:latin typeface="Verdana"/>
                <a:ea typeface="Verdana"/>
              </a:rPr>
              <a:t>Een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veelheid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aan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factoren</a:t>
            </a:r>
            <a:endParaRPr lang="nl-NL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B0E1A-4753-D900-07C6-17211AD71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61" y="1569337"/>
            <a:ext cx="56606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5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32F8EC6-E209-4144-B36E-04D7B2DAAE17}"/>
              </a:ext>
            </a:extLst>
          </p:cNvPr>
          <p:cNvSpPr txBox="1">
            <a:spLocks/>
          </p:cNvSpPr>
          <p:nvPr/>
        </p:nvSpPr>
        <p:spPr>
          <a:xfrm>
            <a:off x="566058" y="1855107"/>
            <a:ext cx="4996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8099635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 err="1">
                <a:latin typeface="Verdana"/>
                <a:ea typeface="Verdana"/>
              </a:rPr>
              <a:t>Sociologische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factoren</a:t>
            </a:r>
            <a:r>
              <a:rPr lang="en-US" dirty="0">
                <a:latin typeface="Verdana"/>
                <a:ea typeface="Verdana"/>
              </a:rPr>
              <a:t> (1)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7297190" cy="365091"/>
          </a:xfrm>
        </p:spPr>
        <p:txBody>
          <a:bodyPr/>
          <a:lstStyle/>
          <a:p>
            <a:pPr marL="96520"/>
            <a:r>
              <a:rPr lang="en-US" sz="2000" dirty="0" err="1">
                <a:latin typeface="Verdana"/>
                <a:ea typeface="Verdana"/>
              </a:rPr>
              <a:t>Sociaal-demografische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kenmerken</a:t>
            </a:r>
            <a:r>
              <a:rPr lang="en-US" sz="2000" dirty="0">
                <a:latin typeface="Verdana"/>
                <a:ea typeface="Verdana"/>
              </a:rPr>
              <a:t> van </a:t>
            </a:r>
            <a:r>
              <a:rPr lang="en-US" sz="2000" dirty="0" err="1">
                <a:latin typeface="Verdana"/>
                <a:ea typeface="Verdana"/>
              </a:rPr>
              <a:t>kiezers</a:t>
            </a:r>
            <a:endParaRPr lang="nl-NL" sz="20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51E1DCE-BA07-794C-52DA-D2B69CBDEE5F}"/>
              </a:ext>
            </a:extLst>
          </p:cNvPr>
          <p:cNvSpPr txBox="1"/>
          <p:nvPr/>
        </p:nvSpPr>
        <p:spPr>
          <a:xfrm>
            <a:off x="731835" y="1704359"/>
            <a:ext cx="11437303" cy="4699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Leeftijd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: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lagere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bij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jongste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oudste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</a:t>
            </a:r>
            <a:endParaRPr lang="en-US" dirty="0">
              <a:cs typeface="Calibri"/>
            </a:endParaRPr>
          </a:p>
          <a:p>
            <a:pPr lvl="1">
              <a:lnSpc>
                <a:spcPct val="150000"/>
              </a:lnSpc>
            </a:pPr>
            <a:endParaRPr lang="en-US" sz="800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Opleidingsniveau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:</a:t>
            </a:r>
            <a:r>
              <a:rPr lang="en-US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lagere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bij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lager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opgeleide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</a:t>
            </a: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Nationaliteit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:</a:t>
            </a:r>
            <a:r>
              <a:rPr lang="en-US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lagere</a:t>
            </a:r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bij</a:t>
            </a:r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kiezers</a:t>
            </a:r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met </a:t>
            </a:r>
            <a:r>
              <a:rPr lang="en-US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een</a:t>
            </a:r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buitenlandse</a:t>
            </a:r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nationaliteit</a:t>
            </a:r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of met </a:t>
            </a:r>
            <a:r>
              <a:rPr lang="en-US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een</a:t>
            </a:r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recente</a:t>
            </a:r>
            <a:r>
              <a:rPr lang="en-US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migratieachtergrond</a:t>
            </a: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Stedelijke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/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rurale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omgeving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Verdana" charset="0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lagere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bij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kiezers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 in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stedelijke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omgeving</a:t>
            </a:r>
            <a:endParaRPr lang="en-US" dirty="0">
              <a:solidFill>
                <a:schemeClr val="accent1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Gender:</a:t>
            </a:r>
            <a:r>
              <a:rPr lang="en-US" b="1" dirty="0">
                <a:solidFill>
                  <a:srgbClr val="0033A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lagere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opkomst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bij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vrouwen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enkel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bij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minder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belangrijke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verkiezingen</a:t>
            </a: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-&gt;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Ongelijkheden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in de mate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waarin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kiezers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kunnen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willen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en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aangemoedigd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worden</a:t>
            </a:r>
            <a:r>
              <a:rPr lang="en-US" b="1" dirty="0">
                <a:solidFill>
                  <a:schemeClr val="accent2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om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deel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te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nemen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aan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Verdana" charset="0"/>
              </a:rPr>
              <a:t>verkiezingen</a:t>
            </a:r>
            <a:endParaRPr lang="en-US" dirty="0">
              <a:solidFill>
                <a:schemeClr val="accent1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8C5EAD-CAAA-306B-5E7E-57D254D0B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640" y="43443"/>
            <a:ext cx="2164498" cy="21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3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4873304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>
                <a:latin typeface="Verdana"/>
                <a:ea typeface="Verdana"/>
              </a:rPr>
              <a:t>Sociologische FACTOREN (2)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6480107" cy="365091"/>
          </a:xfrm>
        </p:spPr>
        <p:txBody>
          <a:bodyPr/>
          <a:lstStyle/>
          <a:p>
            <a:pPr marL="96520"/>
            <a:r>
              <a:rPr lang="en-US" sz="2000">
                <a:latin typeface="Verdana"/>
                <a:ea typeface="Verdana"/>
              </a:rPr>
              <a:t>Verschillen inzake politieke socialisatie</a:t>
            </a:r>
            <a:endParaRPr lang="nl-NL" sz="20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51E1DCE-BA07-794C-52DA-D2B69CBDEE5F}"/>
              </a:ext>
            </a:extLst>
          </p:cNvPr>
          <p:cNvSpPr txBox="1"/>
          <p:nvPr/>
        </p:nvSpPr>
        <p:spPr>
          <a:xfrm>
            <a:off x="731836" y="1704359"/>
            <a:ext cx="10894106" cy="4191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Sociale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netwerken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jongeren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die met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politiek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in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aanraking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komen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in de</a:t>
            </a:r>
            <a:b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</a:b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familie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, op school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in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verenigingen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hebben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hogere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kans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om (later)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te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gaan</a:t>
            </a:r>
            <a: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 </a:t>
            </a:r>
            <a:br>
              <a:rPr lang="en-US" dirty="0">
                <a:solidFill>
                  <a:schemeClr val="accent1"/>
                </a:solidFill>
                <a:latin typeface="Verdana"/>
                <a:ea typeface="Verdana"/>
                <a:cs typeface="Calibri"/>
              </a:rPr>
            </a:br>
            <a:r>
              <a:rPr lang="en-US" dirty="0" err="1">
                <a:solidFill>
                  <a:schemeClr val="accent1"/>
                </a:solidFill>
                <a:latin typeface="Verdana"/>
                <a:ea typeface="Verdana"/>
                <a:cs typeface="Calibri"/>
              </a:rPr>
              <a:t>stemmen</a:t>
            </a:r>
            <a:endParaRPr lang="en-US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Stemmen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als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burgerplicht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die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als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hun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morele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plicht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uiting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van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burgerzin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zien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,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dat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zo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krijgen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aangeleerd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,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hebben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hogere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kans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om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te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gaan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endParaRPr lang="en-US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Stemmen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als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gewoonte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die (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niet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)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in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één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verkiezing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heben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hogere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kans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om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ook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bij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volgende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verkiezing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(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niet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)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te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AED8A-206D-18A5-41CE-98046ABC4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640" y="43443"/>
            <a:ext cx="2164498" cy="21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4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032F8EC6-E209-4144-B36E-04D7B2DAAE17}"/>
              </a:ext>
            </a:extLst>
          </p:cNvPr>
          <p:cNvSpPr txBox="1">
            <a:spLocks/>
          </p:cNvSpPr>
          <p:nvPr/>
        </p:nvSpPr>
        <p:spPr>
          <a:xfrm>
            <a:off x="566058" y="1855107"/>
            <a:ext cx="4996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3938304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 dirty="0" err="1">
                <a:latin typeface="Verdana"/>
                <a:ea typeface="Verdana"/>
              </a:rPr>
              <a:t>Politieke</a:t>
            </a:r>
            <a:r>
              <a:rPr lang="en-US" dirty="0">
                <a:latin typeface="Verdana"/>
                <a:ea typeface="Verdana"/>
              </a:rPr>
              <a:t> FACTOREN (1)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3332194" cy="365091"/>
          </a:xfrm>
        </p:spPr>
        <p:txBody>
          <a:bodyPr/>
          <a:lstStyle/>
          <a:p>
            <a:pPr marL="96520"/>
            <a:r>
              <a:rPr lang="en-US" sz="2000" dirty="0" err="1">
                <a:latin typeface="Verdana"/>
                <a:ea typeface="Verdana"/>
              </a:rPr>
              <a:t>Politiek</a:t>
            </a:r>
            <a:r>
              <a:rPr lang="en-US" sz="2000" dirty="0">
                <a:latin typeface="Verdana"/>
                <a:ea typeface="Verdana"/>
              </a:rPr>
              <a:t> </a:t>
            </a:r>
            <a:r>
              <a:rPr lang="en-US" sz="2000" dirty="0" err="1">
                <a:latin typeface="Verdana"/>
                <a:ea typeface="Verdana"/>
              </a:rPr>
              <a:t>vertrouwen</a:t>
            </a:r>
            <a:endParaRPr lang="nl-NL" sz="20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51E1DCE-BA07-794C-52DA-D2B69CBDEE5F}"/>
              </a:ext>
            </a:extLst>
          </p:cNvPr>
          <p:cNvSpPr txBox="1"/>
          <p:nvPr/>
        </p:nvSpPr>
        <p:spPr>
          <a:xfrm>
            <a:off x="731836" y="1704359"/>
            <a:ext cx="9594193" cy="33602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Politiek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vertrouwen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wanneer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burgers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meer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politiek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vertrouwen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hebben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,</a:t>
            </a:r>
            <a:b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</a:b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verhoogt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de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kans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dat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ze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gaan</a:t>
            </a:r>
            <a:r>
              <a:rPr lang="en-US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 </a:t>
            </a:r>
            <a:r>
              <a:rPr lang="en-US" dirty="0" err="1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stemmen</a:t>
            </a:r>
            <a:endParaRPr lang="nl-NL" dirty="0">
              <a:cs typeface="Calibri"/>
            </a:endParaRPr>
          </a:p>
          <a:p>
            <a:pPr lvl="1">
              <a:lnSpc>
                <a:spcPct val="150000"/>
              </a:lnSpc>
            </a:pPr>
            <a:endParaRPr lang="en-US" dirty="0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Politiek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wantrouwen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en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afwijzing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electorale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n-US" b="1" dirty="0" err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participatie</a:t>
            </a:r>
            <a:r>
              <a:rPr lang="en-US" b="1" dirty="0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: </a:t>
            </a:r>
            <a:r>
              <a:rPr lang="nl-BE" dirty="0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wanneer burgers meer politiek wantrouwen hebben, verhoogt de kans dat ze (1) niet stemmen, (2) blanco of ongeldig stemmen, (3) stemmen voor een antisysteempartij</a:t>
            </a:r>
            <a:endParaRPr lang="nl-NL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5B660-E599-FB57-E81E-683E31595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405" y="53045"/>
            <a:ext cx="2231423" cy="2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5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E74F4EA3-A160-40A5-90A1-4D953C3EAE4E}"/>
              </a:ext>
            </a:extLst>
          </p:cNvPr>
          <p:cNvSpPr txBox="1">
            <a:spLocks/>
          </p:cNvSpPr>
          <p:nvPr/>
        </p:nvSpPr>
        <p:spPr>
          <a:xfrm>
            <a:off x="731837" y="711463"/>
            <a:ext cx="3938304" cy="3410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0" rtlCol="0" anchor="b">
            <a:spAutoFit/>
          </a:bodyPr>
          <a:lstStyle>
            <a:lvl1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strike="noStrike" kern="120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3350"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5905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0477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5049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96215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n-US">
                <a:latin typeface="Verdana"/>
                <a:ea typeface="Verdana"/>
              </a:rPr>
              <a:t>Politieke FACTOREN (2)</a:t>
            </a:r>
            <a:endParaRPr lang="nl-NL" dirty="0"/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B831988F-A49C-4AC4-BB41-D011FD2B5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5180970" cy="365091"/>
          </a:xfrm>
        </p:spPr>
        <p:txBody>
          <a:bodyPr/>
          <a:lstStyle/>
          <a:p>
            <a:pPr marL="96520"/>
            <a:r>
              <a:rPr lang="en-US" sz="2000">
                <a:latin typeface="Verdana"/>
                <a:ea typeface="Verdana"/>
              </a:rPr>
              <a:t>DEFICIT VAN VERTEGENWOORDIGING</a:t>
            </a:r>
            <a:endParaRPr lang="nl-NL" sz="2000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51E1DCE-BA07-794C-52DA-D2B69CBDEE5F}"/>
              </a:ext>
            </a:extLst>
          </p:cNvPr>
          <p:cNvSpPr txBox="1"/>
          <p:nvPr/>
        </p:nvSpPr>
        <p:spPr>
          <a:xfrm>
            <a:off x="731836" y="1704359"/>
            <a:ext cx="9772613" cy="33602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Wie verkozenen zijn - representativiteit: </a:t>
            </a:r>
            <a:r>
              <a:rPr lang="en-US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 zijn minder geneigd </a:t>
            </a:r>
            <a:br>
              <a:rPr lang="en-US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</a:br>
            <a:r>
              <a:rPr lang="en-US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om te gaan stemmen als ze zich moeilijker kunnen identificeren met hun vertegenwoordigers</a:t>
            </a:r>
            <a:endParaRPr lang="nl-NL">
              <a:cs typeface="Calibri"/>
            </a:endParaRPr>
          </a:p>
          <a:p>
            <a:pPr lvl="1">
              <a:lnSpc>
                <a:spcPct val="150000"/>
              </a:lnSpc>
            </a:pPr>
            <a:endParaRPr lang="en-US">
              <a:solidFill>
                <a:srgbClr val="0033A0"/>
              </a:solidFill>
              <a:latin typeface="Verdana"/>
              <a:ea typeface="Verdana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5000"/>
                </a:solidFill>
                <a:latin typeface="Verdana"/>
                <a:ea typeface="Verdana"/>
                <a:cs typeface="Calibri"/>
              </a:rPr>
              <a:t>Wat verkozenen doen – hun politieke voorkeuren en prioriteiten: </a:t>
            </a:r>
            <a:r>
              <a:rPr lang="en-US">
                <a:solidFill>
                  <a:srgbClr val="0033A0"/>
                </a:solidFill>
                <a:latin typeface="Verdana"/>
                <a:ea typeface="Verdana"/>
                <a:cs typeface="Verdana" charset="0"/>
              </a:rPr>
              <a:t>kiezers zijn minder geneigd om te gaan stemmen als (ze vinden dat) kandidaten en partijen te ver af staan van hun eigen politieke voorkeuren en prioriteiten</a:t>
            </a:r>
            <a:endParaRPr lang="nl-NL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81545-3D7F-5284-B064-C5881001E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405" y="30743"/>
            <a:ext cx="2231423" cy="2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80344"/>
      </p:ext>
    </p:extLst>
  </p:cSld>
  <p:clrMapOvr>
    <a:masterClrMapping/>
  </p:clrMapOvr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A3982D35-4F0F-D44A-BA6B-8BA7D634D78C}" vid="{789D06AD-B860-8649-828F-F9B6EF0E52E1}"/>
    </a:ext>
  </a:extLst>
</a:theme>
</file>

<file path=ppt/theme/theme2.xml><?xml version="1.0" encoding="utf-8"?>
<a:theme xmlns:a="http://schemas.openxmlformats.org/drawingml/2006/main" name="VUB-POWERPOINT-20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UB-POWERPOINT" id="{0B96D1B7-2E32-A548-A7E7-A1F279732CE6}" vid="{DB177234-B2F5-D34D-B356-3B13257D83B3}"/>
    </a:ext>
  </a:extLst>
</a:theme>
</file>

<file path=ppt/theme/theme3.xml><?xml version="1.0" encoding="utf-8"?>
<a:theme xmlns:a="http://schemas.openxmlformats.org/drawingml/2006/main" name="Thème Office">
  <a:themeElements>
    <a:clrScheme name="Personnalisé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9CDE481C194346AC1C3181CA8EF29F" ma:contentTypeVersion="24" ma:contentTypeDescription="Crée un document." ma:contentTypeScope="" ma:versionID="dfc6846a54c090e8a58a213dac9187fe">
  <xsd:schema xmlns:xsd="http://www.w3.org/2001/XMLSchema" xmlns:xs="http://www.w3.org/2001/XMLSchema" xmlns:p="http://schemas.microsoft.com/office/2006/metadata/properties" xmlns:ns2="e604605e-22fb-409f-92c1-68be77b310f8" xmlns:ns3="7e7c50e0-05bd-4ad3-bbcd-fcac9451d0c9" targetNamespace="http://schemas.microsoft.com/office/2006/metadata/properties" ma:root="true" ma:fieldsID="74d455511946479703c944a4a17f64f7" ns2:_="" ns3:_="">
    <xsd:import namespace="e604605e-22fb-409f-92c1-68be77b310f8"/>
    <xsd:import namespace="7e7c50e0-05bd-4ad3-bbcd-fcac9451d0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Fichier" minOccurs="0"/>
                <xsd:element ref="ns2:Document_travail" minOccurs="0"/>
                <xsd:element ref="ns2:Apublier" minOccurs="0"/>
                <xsd:element ref="ns2:Langue" minOccurs="0"/>
                <xsd:element ref="ns3:SharedWithUsers" minOccurs="0"/>
                <xsd:element ref="ns3:SharedWithDetails" minOccurs="0"/>
                <xsd:element ref="ns2:UA" minOccurs="0"/>
                <xsd:element ref="ns2:MediaLengthInSeconds" minOccurs="0"/>
                <xsd:element ref="ns2:Publication" minOccurs="0"/>
                <xsd:element ref="ns2:Ann_x00e9_e" minOccurs="0"/>
                <xsd:element ref="ns2:Objet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4605e-22fb-409f-92c1-68be77b310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Fichier" ma:index="16" nillable="true" ma:displayName="Fichier" ma:format="Dropdown" ma:internalName="Fichier">
      <xsd:simpleType>
        <xsd:union memberTypes="dms:Text">
          <xsd:simpleType>
            <xsd:restriction base="dms:Choice">
              <xsd:enumeration value="Word"/>
              <xsd:enumeration value="Excel"/>
              <xsd:enumeration value="PowerPoint"/>
              <xsd:enumeration value="pdf"/>
              <xsd:enumeration value="jpg"/>
              <xsd:enumeration value="Ai"/>
              <xsd:enumeration value="Id"/>
              <xsd:enumeration value="Ps"/>
            </xsd:restriction>
          </xsd:simpleType>
        </xsd:union>
      </xsd:simpleType>
    </xsd:element>
    <xsd:element name="Document_travail" ma:index="17" nillable="true" ma:displayName="Type_document" ma:format="Dropdown" ma:internalName="Document_travail">
      <xsd:simpleType>
        <xsd:restriction base="dms:Choice">
          <xsd:enumeration value="Loi"/>
          <xsd:enumeration value="Ordonnance"/>
          <xsd:enumeration value="Décret"/>
          <xsd:enumeration value="Arrêté_Gouvernement"/>
          <xsd:enumeration value="Arrêté_ministériel"/>
          <xsd:enumeration value="Arrêté_Cocom"/>
          <xsd:enumeration value="Arrêté_Cocof"/>
          <xsd:enumeration value="Arrêté_VGC"/>
          <xsd:enumeration value="Circulaire"/>
          <xsd:enumeration value="Convention"/>
          <xsd:enumeration value="Directive"/>
          <xsd:enumeration value="Règlement"/>
        </xsd:restriction>
      </xsd:simpleType>
    </xsd:element>
    <xsd:element name="Apublier" ma:index="18" nillable="true" ma:displayName="Statut" ma:format="Dropdown" ma:internalName="Apubli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 cours"/>
                    <xsd:enumeration value="A publier"/>
                    <xsd:enumeration value="A supprimer"/>
                    <xsd:enumeration value="Publié"/>
                    <xsd:enumeration value="Validé"/>
                    <xsd:enumeration value="Transmis Dircom"/>
                  </xsd:restriction>
                </xsd:simpleType>
              </xsd:element>
            </xsd:sequence>
          </xsd:extension>
        </xsd:complexContent>
      </xsd:complexType>
    </xsd:element>
    <xsd:element name="Langue" ma:index="19" nillable="true" ma:displayName="Langue" ma:format="Dropdown" ma:internalName="Langue">
      <xsd:simpleType>
        <xsd:restriction base="dms:Choice">
          <xsd:enumeration value="FR"/>
          <xsd:enumeration value="NL"/>
          <xsd:enumeration value="FR_NL"/>
        </xsd:restriction>
      </xsd:simpleType>
    </xsd:element>
    <xsd:element name="UA" ma:index="22" nillable="true" ma:displayName="UA" ma:format="Dropdown" ma:internalName="UA">
      <xsd:simpleType>
        <xsd:restriction base="dms:Choice">
          <xsd:enumeration value="DG"/>
          <xsd:enumeration value="AFJ"/>
          <xsd:enumeration value="DFL"/>
          <xsd:enumeration value="DIN"/>
          <xsd:enumeration value="DPL"/>
          <xsd:enumeration value="DSF"/>
          <xsd:enumeration value="ISP"/>
          <xsd:enumeration value="MPU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Publication" ma:index="26" nillable="true" ma:displayName="Support" ma:format="Dropdown" ma:internalName="Publication">
      <xsd:simpleType>
        <xsd:union memberTypes="dms:Text">
          <xsd:simpleType>
            <xsd:restriction base="dms:Choice">
              <xsd:enumeration value="Intranet"/>
              <xsd:enumeration value="Site_BPL"/>
              <xsd:enumeration value="Site_Elections"/>
              <xsd:enumeration value="Site_SPRB"/>
              <xsd:enumeration value="1035"/>
              <xsd:enumeration value="Rapport_activités"/>
            </xsd:restriction>
          </xsd:simpleType>
        </xsd:union>
      </xsd:simpleType>
    </xsd:element>
    <xsd:element name="Ann_x00e9_e" ma:index="27" nillable="true" ma:displayName="Année" ma:format="Dropdown" ma:internalName="Ann_x00e9_e">
      <xsd:simpleType>
        <xsd:union memberTypes="dms:Text">
          <xsd:simpleType>
            <xsd:restriction base="dms:Choice">
              <xsd:enumeration value="2021"/>
              <xsd:enumeration value="2022"/>
              <xsd:enumeration value="2023"/>
            </xsd:restriction>
          </xsd:simpleType>
        </xsd:union>
      </xsd:simpleType>
    </xsd:element>
    <xsd:element name="Objet" ma:index="28" nillable="true" ma:displayName="Objet" ma:format="Dropdown" ma:internalName="Objet">
      <xsd:simpleType>
        <xsd:restriction base="dms:Text">
          <xsd:maxLength value="255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Balises d’images" ma:readOnly="false" ma:fieldId="{5cf76f15-5ced-4ddc-b409-7134ff3c332f}" ma:taxonomyMulti="true" ma:sspId="57b2d657-d973-4862-aa1b-1284b69771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c50e0-05bd-4ad3-bbcd-fcac9451d0c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e7c50e0-05bd-4ad3-bbcd-fcac9451d0c9">
      <UserInfo>
        <DisplayName>THOMMES Martine</DisplayName>
        <AccountId>32</AccountId>
        <AccountType/>
      </UserInfo>
      <UserInfo>
        <DisplayName>DAUW Véronique</DisplayName>
        <AccountId>10</AccountId>
        <AccountType/>
      </UserInfo>
    </SharedWithUsers>
    <lcf76f155ced4ddcb4097134ff3c332f xmlns="e604605e-22fb-409f-92c1-68be77b310f8">
      <Terms xmlns="http://schemas.microsoft.com/office/infopath/2007/PartnerControls"/>
    </lcf76f155ced4ddcb4097134ff3c332f>
    <Langue xmlns="e604605e-22fb-409f-92c1-68be77b310f8" xsi:nil="true"/>
    <Ann_x00e9_e xmlns="e604605e-22fb-409f-92c1-68be77b310f8" xsi:nil="true"/>
    <Apublier xmlns="e604605e-22fb-409f-92c1-68be77b310f8" xsi:nil="true"/>
    <UA xmlns="e604605e-22fb-409f-92c1-68be77b310f8" xsi:nil="true"/>
    <Fichier xmlns="e604605e-22fb-409f-92c1-68be77b310f8" xsi:nil="true"/>
    <Document_travail xmlns="e604605e-22fb-409f-92c1-68be77b310f8" xsi:nil="true"/>
    <Publication xmlns="e604605e-22fb-409f-92c1-68be77b310f8" xsi:nil="true"/>
    <Objet xmlns="e604605e-22fb-409f-92c1-68be77b310f8" xsi:nil="true"/>
  </documentManagement>
</p:properties>
</file>

<file path=customXml/itemProps1.xml><?xml version="1.0" encoding="utf-8"?>
<ds:datastoreItem xmlns:ds="http://schemas.openxmlformats.org/officeDocument/2006/customXml" ds:itemID="{DCDCE2B5-1421-41AC-BEE2-00EB170C61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CE1917-31D0-4F2C-B8B4-A80080448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04605e-22fb-409f-92c1-68be77b310f8"/>
    <ds:schemaRef ds:uri="7e7c50e0-05bd-4ad3-bbcd-fcac9451d0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6D9CD3-0D90-4FC7-BEBC-15A90E49EF5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b1f2658c-506a-4684-8793-65ec0c38c45d"/>
    <ds:schemaRef ds:uri="6a58139d-a7d3-4bdb-9a84-3914fe32eefe"/>
    <ds:schemaRef ds:uri="7e7c50e0-05bd-4ad3-bbcd-fcac9451d0c9"/>
    <ds:schemaRef ds:uri="e604605e-22fb-409f-92c1-68be77b310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1028</Words>
  <Application>Microsoft Office PowerPoint</Application>
  <PresentationFormat>Grand écran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Aller Light</vt:lpstr>
      <vt:lpstr>Arial</vt:lpstr>
      <vt:lpstr>Calibri</vt:lpstr>
      <vt:lpstr>Courier New</vt:lpstr>
      <vt:lpstr>LucidaGrande</vt:lpstr>
      <vt:lpstr>Verdana</vt:lpstr>
      <vt:lpstr>1 VUB THEME</vt:lpstr>
      <vt:lpstr>VUB-POWERPOINT-2003</vt:lpstr>
      <vt:lpstr>Thème Office</vt:lpstr>
      <vt:lpstr>Présentation PowerPoint</vt:lpstr>
      <vt:lpstr>De Determinanten van electorale participatie en kiesonthouding    Silvia Erzeel silvia.erzeel@vub.be  Vakgroep Politieke wetenschappen Vrije Universiteit Brussel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Hartelijk dank voor uw aandacht   vragen en opmerkingen zijn welkom   Silvia Erzeel silvia.erzeel@vub.be  Vakgroep Politieke wetenschappen Vrije Universiteit Brussel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Onthaal nieuwe studenten</dc:title>
  <dc:creator/>
  <cp:lastModifiedBy>DAUW Véronique</cp:lastModifiedBy>
  <cp:revision>170</cp:revision>
  <cp:lastPrinted>2016-12-08T10:40:15Z</cp:lastPrinted>
  <dcterms:created xsi:type="dcterms:W3CDTF">2021-05-10T13:19:06Z</dcterms:created>
  <dcterms:modified xsi:type="dcterms:W3CDTF">2023-01-27T08:07:22Z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0x010100F89CDE481C194346AC1C3181CA8EF29F</vt:lpwstr>
  </property>
  <property fmtid="{D5CDD505-2E9C-101B-9397-08002B2CF9AE}" pid="3" name="MediaServiceImageTags">
    <vt:lpwstr/>
  </property>
</Properties>
</file>