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79" r:id="rId3"/>
    <p:sldMasterId id="2147483648" r:id="rId4"/>
  </p:sldMasterIdLst>
  <p:notesMasterIdLst>
    <p:notesMasterId r:id="rId21"/>
  </p:notesMasterIdLst>
  <p:handoutMasterIdLst>
    <p:handoutMasterId r:id="rId22"/>
  </p:handoutMasterIdLst>
  <p:sldIdLst>
    <p:sldId id="296" r:id="rId5"/>
    <p:sldId id="256" r:id="rId6"/>
    <p:sldId id="286" r:id="rId7"/>
    <p:sldId id="290" r:id="rId8"/>
    <p:sldId id="291" r:id="rId9"/>
    <p:sldId id="284" r:id="rId10"/>
    <p:sldId id="270" r:id="rId11"/>
    <p:sldId id="269" r:id="rId12"/>
    <p:sldId id="292" r:id="rId13"/>
    <p:sldId id="272" r:id="rId14"/>
    <p:sldId id="293" r:id="rId15"/>
    <p:sldId id="268" r:id="rId16"/>
    <p:sldId id="294" r:id="rId17"/>
    <p:sldId id="295" r:id="rId18"/>
    <p:sldId id="289" r:id="rId19"/>
    <p:sldId id="288" r:id="rId20"/>
  </p:sldIdLst>
  <p:sldSz cx="12192000" cy="6858000"/>
  <p:notesSz cx="6797675" cy="9929813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155F0F-0CA7-41CD-83CE-44B3050B0050}" v="14" dt="2023-01-23T15:57:14.6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69"/>
  </p:normalViewPr>
  <p:slideViewPr>
    <p:cSldViewPr snapToGrid="0" snapToObjects="1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82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UW Véronique" userId="3d37e2d3-ee4c-4a8c-b9ae-85d854e4f4d6" providerId="ADAL" clId="{32155F0F-0CA7-41CD-83CE-44B3050B0050}"/>
    <pc:docChg chg="custSel addSld delSld modSld sldOrd addMainMaster delMainMaster">
      <pc:chgData name="DAUW Véronique" userId="3d37e2d3-ee4c-4a8c-b9ae-85d854e4f4d6" providerId="ADAL" clId="{32155F0F-0CA7-41CD-83CE-44B3050B0050}" dt="2023-01-27T08:07:54.681" v="42" actId="5793"/>
      <pc:docMkLst>
        <pc:docMk/>
      </pc:docMkLst>
      <pc:sldChg chg="modSp mod">
        <pc:chgData name="DAUW Véronique" userId="3d37e2d3-ee4c-4a8c-b9ae-85d854e4f4d6" providerId="ADAL" clId="{32155F0F-0CA7-41CD-83CE-44B3050B0050}" dt="2023-01-23T15:54:46.688" v="2" actId="255"/>
        <pc:sldMkLst>
          <pc:docMk/>
          <pc:sldMk cId="3656866630" sldId="256"/>
        </pc:sldMkLst>
        <pc:spChg chg="mod">
          <ac:chgData name="DAUW Véronique" userId="3d37e2d3-ee4c-4a8c-b9ae-85d854e4f4d6" providerId="ADAL" clId="{32155F0F-0CA7-41CD-83CE-44B3050B0050}" dt="2023-01-23T15:54:46.688" v="2" actId="255"/>
          <ac:spMkLst>
            <pc:docMk/>
            <pc:sldMk cId="3656866630" sldId="256"/>
            <ac:spMk id="2" creationId="{5CFC0548-4A50-C44E-8439-7DD2F26B4574}"/>
          </ac:spMkLst>
        </pc:spChg>
      </pc:sldChg>
      <pc:sldChg chg="modSp mod">
        <pc:chgData name="DAUW Véronique" userId="3d37e2d3-ee4c-4a8c-b9ae-85d854e4f4d6" providerId="ADAL" clId="{32155F0F-0CA7-41CD-83CE-44B3050B0050}" dt="2023-01-23T15:55:37.141" v="9" actId="27636"/>
        <pc:sldMkLst>
          <pc:docMk/>
          <pc:sldMk cId="1527877063" sldId="268"/>
        </pc:sldMkLst>
        <pc:spChg chg="mod">
          <ac:chgData name="DAUW Véronique" userId="3d37e2d3-ee4c-4a8c-b9ae-85d854e4f4d6" providerId="ADAL" clId="{32155F0F-0CA7-41CD-83CE-44B3050B0050}" dt="2023-01-23T15:55:37.141" v="9" actId="27636"/>
          <ac:spMkLst>
            <pc:docMk/>
            <pc:sldMk cId="1527877063" sldId="268"/>
            <ac:spMk id="4" creationId="{013B1818-4906-5548-9F57-D43A8F25C882}"/>
          </ac:spMkLst>
        </pc:spChg>
        <pc:spChg chg="mod">
          <ac:chgData name="DAUW Véronique" userId="3d37e2d3-ee4c-4a8c-b9ae-85d854e4f4d6" providerId="ADAL" clId="{32155F0F-0CA7-41CD-83CE-44B3050B0050}" dt="2023-01-23T15:55:37.138" v="8" actId="27636"/>
          <ac:spMkLst>
            <pc:docMk/>
            <pc:sldMk cId="1527877063" sldId="268"/>
            <ac:spMk id="5" creationId="{4F241D27-14CA-AF45-B8C1-11B28839A7E0}"/>
          </ac:spMkLst>
        </pc:spChg>
      </pc:sldChg>
      <pc:sldChg chg="modSp mod">
        <pc:chgData name="DAUW Véronique" userId="3d37e2d3-ee4c-4a8c-b9ae-85d854e4f4d6" providerId="ADAL" clId="{32155F0F-0CA7-41CD-83CE-44B3050B0050}" dt="2023-01-23T15:55:37.110" v="6" actId="27636"/>
        <pc:sldMkLst>
          <pc:docMk/>
          <pc:sldMk cId="333174966" sldId="269"/>
        </pc:sldMkLst>
        <pc:spChg chg="mod">
          <ac:chgData name="DAUW Véronique" userId="3d37e2d3-ee4c-4a8c-b9ae-85d854e4f4d6" providerId="ADAL" clId="{32155F0F-0CA7-41CD-83CE-44B3050B0050}" dt="2023-01-23T15:55:37.110" v="6" actId="27636"/>
          <ac:spMkLst>
            <pc:docMk/>
            <pc:sldMk cId="333174966" sldId="269"/>
            <ac:spMk id="5" creationId="{4F241D27-14CA-AF45-B8C1-11B28839A7E0}"/>
          </ac:spMkLst>
        </pc:spChg>
      </pc:sldChg>
      <pc:sldChg chg="modSp mod">
        <pc:chgData name="DAUW Véronique" userId="3d37e2d3-ee4c-4a8c-b9ae-85d854e4f4d6" providerId="ADAL" clId="{32155F0F-0CA7-41CD-83CE-44B3050B0050}" dt="2023-01-23T15:57:14.653" v="31" actId="20577"/>
        <pc:sldMkLst>
          <pc:docMk/>
          <pc:sldMk cId="2704673175" sldId="270"/>
        </pc:sldMkLst>
        <pc:spChg chg="mod">
          <ac:chgData name="DAUW Véronique" userId="3d37e2d3-ee4c-4a8c-b9ae-85d854e4f4d6" providerId="ADAL" clId="{32155F0F-0CA7-41CD-83CE-44B3050B0050}" dt="2023-01-23T15:55:37.100" v="5" actId="27636"/>
          <ac:spMkLst>
            <pc:docMk/>
            <pc:sldMk cId="2704673175" sldId="270"/>
            <ac:spMk id="5" creationId="{4F241D27-14CA-AF45-B8C1-11B28839A7E0}"/>
          </ac:spMkLst>
        </pc:spChg>
        <pc:spChg chg="mod">
          <ac:chgData name="DAUW Véronique" userId="3d37e2d3-ee4c-4a8c-b9ae-85d854e4f4d6" providerId="ADAL" clId="{32155F0F-0CA7-41CD-83CE-44B3050B0050}" dt="2023-01-23T15:57:14.653" v="31" actId="20577"/>
          <ac:spMkLst>
            <pc:docMk/>
            <pc:sldMk cId="2704673175" sldId="270"/>
            <ac:spMk id="13" creationId="{5B9E8DE3-1BEC-6E4B-BC04-318CED4536AB}"/>
          </ac:spMkLst>
        </pc:spChg>
      </pc:sldChg>
      <pc:sldChg chg="modSp mod">
        <pc:chgData name="DAUW Véronique" userId="3d37e2d3-ee4c-4a8c-b9ae-85d854e4f4d6" providerId="ADAL" clId="{32155F0F-0CA7-41CD-83CE-44B3050B0050}" dt="2023-01-23T15:55:37.123" v="7" actId="27636"/>
        <pc:sldMkLst>
          <pc:docMk/>
          <pc:sldMk cId="376471447" sldId="272"/>
        </pc:sldMkLst>
        <pc:spChg chg="mod">
          <ac:chgData name="DAUW Véronique" userId="3d37e2d3-ee4c-4a8c-b9ae-85d854e4f4d6" providerId="ADAL" clId="{32155F0F-0CA7-41CD-83CE-44B3050B0050}" dt="2023-01-23T15:55:37.123" v="7" actId="27636"/>
          <ac:spMkLst>
            <pc:docMk/>
            <pc:sldMk cId="376471447" sldId="272"/>
            <ac:spMk id="5" creationId="{4F241D27-14CA-AF45-B8C1-11B28839A7E0}"/>
          </ac:spMkLst>
        </pc:spChg>
      </pc:sldChg>
      <pc:sldChg chg="modSp mod">
        <pc:chgData name="DAUW Véronique" userId="3d37e2d3-ee4c-4a8c-b9ae-85d854e4f4d6" providerId="ADAL" clId="{32155F0F-0CA7-41CD-83CE-44B3050B0050}" dt="2023-01-23T15:56:47.675" v="25" actId="20577"/>
        <pc:sldMkLst>
          <pc:docMk/>
          <pc:sldMk cId="632253472" sldId="284"/>
        </pc:sldMkLst>
        <pc:spChg chg="mod">
          <ac:chgData name="DAUW Véronique" userId="3d37e2d3-ee4c-4a8c-b9ae-85d854e4f4d6" providerId="ADAL" clId="{32155F0F-0CA7-41CD-83CE-44B3050B0050}" dt="2023-01-23T15:55:50.984" v="17" actId="14100"/>
          <ac:spMkLst>
            <pc:docMk/>
            <pc:sldMk cId="632253472" sldId="284"/>
            <ac:spMk id="3" creationId="{8F8BC610-BF23-EB47-8853-0C93E4105717}"/>
          </ac:spMkLst>
        </pc:spChg>
        <pc:spChg chg="mod">
          <ac:chgData name="DAUW Véronique" userId="3d37e2d3-ee4c-4a8c-b9ae-85d854e4f4d6" providerId="ADAL" clId="{32155F0F-0CA7-41CD-83CE-44B3050B0050}" dt="2023-01-23T15:55:37.085" v="4" actId="27636"/>
          <ac:spMkLst>
            <pc:docMk/>
            <pc:sldMk cId="632253472" sldId="284"/>
            <ac:spMk id="5" creationId="{4D663508-8E71-A741-8942-6A09DBDB0FBF}"/>
          </ac:spMkLst>
        </pc:spChg>
        <pc:spChg chg="mod">
          <ac:chgData name="DAUW Véronique" userId="3d37e2d3-ee4c-4a8c-b9ae-85d854e4f4d6" providerId="ADAL" clId="{32155F0F-0CA7-41CD-83CE-44B3050B0050}" dt="2023-01-23T15:56:10.088" v="19" actId="255"/>
          <ac:spMkLst>
            <pc:docMk/>
            <pc:sldMk cId="632253472" sldId="284"/>
            <ac:spMk id="10" creationId="{66E7A2A1-402B-453F-88CE-D61824DB0A46}"/>
          </ac:spMkLst>
        </pc:spChg>
        <pc:spChg chg="mod">
          <ac:chgData name="DAUW Véronique" userId="3d37e2d3-ee4c-4a8c-b9ae-85d854e4f4d6" providerId="ADAL" clId="{32155F0F-0CA7-41CD-83CE-44B3050B0050}" dt="2023-01-23T15:56:47.675" v="25" actId="20577"/>
          <ac:spMkLst>
            <pc:docMk/>
            <pc:sldMk cId="632253472" sldId="284"/>
            <ac:spMk id="11" creationId="{1424E353-FF64-49ED-BF4D-298947B4079C}"/>
          </ac:spMkLst>
        </pc:spChg>
      </pc:sldChg>
      <pc:sldChg chg="modSp mod">
        <pc:chgData name="DAUW Véronique" userId="3d37e2d3-ee4c-4a8c-b9ae-85d854e4f4d6" providerId="ADAL" clId="{32155F0F-0CA7-41CD-83CE-44B3050B0050}" dt="2023-01-23T15:55:37.197" v="14" actId="27636"/>
        <pc:sldMkLst>
          <pc:docMk/>
          <pc:sldMk cId="2585630621" sldId="286"/>
        </pc:sldMkLst>
        <pc:spChg chg="mod">
          <ac:chgData name="DAUW Véronique" userId="3d37e2d3-ee4c-4a8c-b9ae-85d854e4f4d6" providerId="ADAL" clId="{32155F0F-0CA7-41CD-83CE-44B3050B0050}" dt="2023-01-23T15:55:37.197" v="14" actId="27636"/>
          <ac:spMkLst>
            <pc:docMk/>
            <pc:sldMk cId="2585630621" sldId="286"/>
            <ac:spMk id="5" creationId="{4D663508-8E71-A741-8942-6A09DBDB0FBF}"/>
          </ac:spMkLst>
        </pc:spChg>
      </pc:sldChg>
      <pc:sldChg chg="modSp mod">
        <pc:chgData name="DAUW Véronique" userId="3d37e2d3-ee4c-4a8c-b9ae-85d854e4f4d6" providerId="ADAL" clId="{32155F0F-0CA7-41CD-83CE-44B3050B0050}" dt="2023-01-23T15:55:37.176" v="13" actId="27636"/>
        <pc:sldMkLst>
          <pc:docMk/>
          <pc:sldMk cId="2110249473" sldId="288"/>
        </pc:sldMkLst>
        <pc:spChg chg="mod">
          <ac:chgData name="DAUW Véronique" userId="3d37e2d3-ee4c-4a8c-b9ae-85d854e4f4d6" providerId="ADAL" clId="{32155F0F-0CA7-41CD-83CE-44B3050B0050}" dt="2023-01-23T15:55:37.176" v="13" actId="27636"/>
          <ac:spMkLst>
            <pc:docMk/>
            <pc:sldMk cId="2110249473" sldId="288"/>
            <ac:spMk id="4" creationId="{013B1818-4906-5548-9F57-D43A8F25C882}"/>
          </ac:spMkLst>
        </pc:spChg>
        <pc:spChg chg="mod">
          <ac:chgData name="DAUW Véronique" userId="3d37e2d3-ee4c-4a8c-b9ae-85d854e4f4d6" providerId="ADAL" clId="{32155F0F-0CA7-41CD-83CE-44B3050B0050}" dt="2023-01-23T15:55:37.173" v="12" actId="27636"/>
          <ac:spMkLst>
            <pc:docMk/>
            <pc:sldMk cId="2110249473" sldId="288"/>
            <ac:spMk id="5" creationId="{4F241D27-14CA-AF45-B8C1-11B28839A7E0}"/>
          </ac:spMkLst>
        </pc:spChg>
      </pc:sldChg>
      <pc:sldChg chg="modSp mod">
        <pc:chgData name="DAUW Véronique" userId="3d37e2d3-ee4c-4a8c-b9ae-85d854e4f4d6" providerId="ADAL" clId="{32155F0F-0CA7-41CD-83CE-44B3050B0050}" dt="2023-01-23T15:55:37.157" v="11" actId="27636"/>
        <pc:sldMkLst>
          <pc:docMk/>
          <pc:sldMk cId="2152851947" sldId="289"/>
        </pc:sldMkLst>
        <pc:spChg chg="mod">
          <ac:chgData name="DAUW Véronique" userId="3d37e2d3-ee4c-4a8c-b9ae-85d854e4f4d6" providerId="ADAL" clId="{32155F0F-0CA7-41CD-83CE-44B3050B0050}" dt="2023-01-23T15:55:37.157" v="11" actId="27636"/>
          <ac:spMkLst>
            <pc:docMk/>
            <pc:sldMk cId="2152851947" sldId="289"/>
            <ac:spMk id="4" creationId="{013B1818-4906-5548-9F57-D43A8F25C882}"/>
          </ac:spMkLst>
        </pc:spChg>
        <pc:spChg chg="mod">
          <ac:chgData name="DAUW Véronique" userId="3d37e2d3-ee4c-4a8c-b9ae-85d854e4f4d6" providerId="ADAL" clId="{32155F0F-0CA7-41CD-83CE-44B3050B0050}" dt="2023-01-23T15:55:37.155" v="10" actId="27636"/>
          <ac:spMkLst>
            <pc:docMk/>
            <pc:sldMk cId="2152851947" sldId="289"/>
            <ac:spMk id="5" creationId="{4F241D27-14CA-AF45-B8C1-11B28839A7E0}"/>
          </ac:spMkLst>
        </pc:spChg>
      </pc:sldChg>
      <pc:sldChg chg="modSp mod">
        <pc:chgData name="DAUW Véronique" userId="3d37e2d3-ee4c-4a8c-b9ae-85d854e4f4d6" providerId="ADAL" clId="{32155F0F-0CA7-41CD-83CE-44B3050B0050}" dt="2023-01-23T15:55:37.207" v="15" actId="27636"/>
        <pc:sldMkLst>
          <pc:docMk/>
          <pc:sldMk cId="457431297" sldId="290"/>
        </pc:sldMkLst>
        <pc:spChg chg="mod">
          <ac:chgData name="DAUW Véronique" userId="3d37e2d3-ee4c-4a8c-b9ae-85d854e4f4d6" providerId="ADAL" clId="{32155F0F-0CA7-41CD-83CE-44B3050B0050}" dt="2023-01-23T15:55:37.207" v="15" actId="27636"/>
          <ac:spMkLst>
            <pc:docMk/>
            <pc:sldMk cId="457431297" sldId="290"/>
            <ac:spMk id="5" creationId="{4D663508-8E71-A741-8942-6A09DBDB0FBF}"/>
          </ac:spMkLst>
        </pc:spChg>
      </pc:sldChg>
      <pc:sldChg chg="add del ord">
        <pc:chgData name="DAUW Véronique" userId="3d37e2d3-ee4c-4a8c-b9ae-85d854e4f4d6" providerId="ADAL" clId="{32155F0F-0CA7-41CD-83CE-44B3050B0050}" dt="2023-01-26T09:21:41.512" v="36" actId="47"/>
        <pc:sldMkLst>
          <pc:docMk/>
          <pc:sldMk cId="2072872827" sldId="296"/>
        </pc:sldMkLst>
      </pc:sldChg>
      <pc:sldChg chg="add ord modNotesTx">
        <pc:chgData name="DAUW Véronique" userId="3d37e2d3-ee4c-4a8c-b9ae-85d854e4f4d6" providerId="ADAL" clId="{32155F0F-0CA7-41CD-83CE-44B3050B0050}" dt="2023-01-27T08:07:54.681" v="42" actId="5793"/>
        <pc:sldMkLst>
          <pc:docMk/>
          <pc:sldMk cId="3581976227" sldId="296"/>
        </pc:sldMkLst>
      </pc:sldChg>
      <pc:sldMasterChg chg="add del addSldLayout delSldLayout">
        <pc:chgData name="DAUW Véronique" userId="3d37e2d3-ee4c-4a8c-b9ae-85d854e4f4d6" providerId="ADAL" clId="{32155F0F-0CA7-41CD-83CE-44B3050B0050}" dt="2023-01-26T09:21:55.873" v="37" actId="27028"/>
        <pc:sldMasterMkLst>
          <pc:docMk/>
          <pc:sldMasterMk cId="0" sldId="2147483648"/>
        </pc:sldMasterMkLst>
        <pc:sldLayoutChg chg="add del">
          <pc:chgData name="DAUW Véronique" userId="3d37e2d3-ee4c-4a8c-b9ae-85d854e4f4d6" providerId="ADAL" clId="{32155F0F-0CA7-41CD-83CE-44B3050B0050}" dt="2023-01-26T09:21:41.512" v="36" actId="47"/>
          <pc:sldLayoutMkLst>
            <pc:docMk/>
            <pc:sldMasterMk cId="0" sldId="2147483648"/>
            <pc:sldLayoutMk cId="0" sldId="2147483660"/>
          </pc:sldLayoutMkLst>
        </pc:sldLayoutChg>
        <pc:sldLayoutChg chg="add">
          <pc:chgData name="DAUW Véronique" userId="3d37e2d3-ee4c-4a8c-b9ae-85d854e4f4d6" providerId="ADAL" clId="{32155F0F-0CA7-41CD-83CE-44B3050B0050}" dt="2023-01-26T09:21:55.873" v="37" actId="27028"/>
          <pc:sldLayoutMkLst>
            <pc:docMk/>
            <pc:sldMasterMk cId="0" sldId="2147483648"/>
            <pc:sldLayoutMk cId="0" sldId="214748366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9474-FCB2-4418-BC78-FDAC094412A5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2D126-E7D3-48B7-94DE-98AA5A28056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35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F5146-7FA7-DD4E-9F89-1721844F7D70}" type="datetimeFigureOut">
              <a:rPr lang="fr-FR" smtClean="0"/>
              <a:t>27/01/2023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534A4-B790-F348-96B4-39ED6BB786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180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4ACC6-E18E-4F9E-B1BC-6F01A0255BE9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09839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8EB5-BD6D-914D-9EF2-06364879BFC5}" type="datetime1">
              <a:rPr lang="fr-BE" smtClean="0"/>
              <a:t>27-01-23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NETVOTING_BE - Rapport Final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8D6D-5E91-4843-9FAA-7BF10A5086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284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A45D-40E2-FB49-ABA7-DBDF1582346A}" type="datetime1">
              <a:rPr lang="fr-BE" smtClean="0"/>
              <a:t>27-01-23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NETVOTING_BE - Rapport Final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8D6D-5E91-4843-9FAA-7BF10A5086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7424"/>
      </p:ext>
    </p:extLst>
  </p:cSld>
  <p:clrMapOvr>
    <a:masterClrMapping/>
  </p:clrMapOvr>
  <p:transition/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A45D-40E2-FB49-ABA7-DBDF1582346A}" type="datetime1">
              <a:rPr lang="fr-BE" smtClean="0"/>
              <a:t>27-01-23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NETVOTING_BE - Rapport Final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8D6D-5E91-4843-9FAA-7BF10A5086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366994"/>
      </p:ext>
    </p:extLst>
  </p:cSld>
  <p:clrMapOvr>
    <a:masterClrMapping/>
  </p:clrMapOvr>
  <p:transition/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5"/>
          <p:cNvSpPr txBox="1">
            <a:spLocks/>
          </p:cNvSpPr>
          <p:nvPr userDrawn="1"/>
        </p:nvSpPr>
        <p:spPr>
          <a:xfrm>
            <a:off x="10896533" y="6345282"/>
            <a:ext cx="960107" cy="50962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F8EE3-3B50-4017-B2E3-81E7FAC0BB79}" type="slidenum">
              <a:rPr kumimoji="0" lang="fr-BE" sz="133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kumimoji="0" lang="fr-BE" sz="1467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fr-BE" sz="133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2237027" y="2046648"/>
            <a:ext cx="9601067" cy="4262672"/>
          </a:xfrm>
        </p:spPr>
        <p:txBody>
          <a:bodyPr/>
          <a:lstStyle>
            <a:lvl1pPr marL="0" indent="0">
              <a:lnSpc>
                <a:spcPts val="2933"/>
              </a:lnSpc>
              <a:buFont typeface="Arial" pitchFamily="34" charset="0"/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64058" indent="-340775">
              <a:buFont typeface="Arial" panose="020B0604020202020204" pitchFamily="34" charset="0"/>
              <a:buChar char="•"/>
              <a:defRPr sz="2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5352" indent="-304792">
              <a:buFont typeface="Arial" panose="020B0604020202020204" pitchFamily="34" charset="0"/>
              <a:buChar char="-"/>
              <a:defRPr sz="2133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19649" indent="0">
              <a:buFont typeface="Courier New" panose="02070309020205020404" pitchFamily="49" charset="0"/>
              <a:buNone/>
              <a:defRPr sz="2133" i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 SOMMAIRE DE LA PRESENTATION - </a:t>
            </a:r>
            <a:r>
              <a:rPr lang="nl-NL" dirty="0"/>
              <a:t>KLIK OM DE SAMENVATTING VAN DE PRESENTATIE TE WIJZIGEN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646F716-4580-4FBF-A99C-B335A7DDAE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A45D-40E2-FB49-ABA7-DBDF1582346A}" type="datetime1">
              <a:rPr lang="fr-BE" smtClean="0"/>
              <a:t>27-01-23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NETVOTING_BE - Rapport Final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8D6D-5E91-4843-9FAA-7BF10A5086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234947"/>
      </p:ext>
    </p:extLst>
  </p:cSld>
  <p:clrMapOvr>
    <a:masterClrMapping/>
  </p:clrMapOvr>
  <p:transition/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9632-EB4B-D042-AF51-929D60358BDE}" type="datetime1">
              <a:rPr lang="fr-BE" smtClean="0"/>
              <a:t>27-01-23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NETVOTING_BE - Rapport Final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8D6D-5E91-4843-9FAA-7BF10A5086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739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A45D-40E2-FB49-ABA7-DBDF1582346A}" type="datetime1">
              <a:rPr lang="fr-BE" smtClean="0"/>
              <a:t>27-01-23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NETVOTING_BE - Rapport Final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8D6D-5E91-4843-9FAA-7BF10A5086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461204"/>
      </p:ext>
    </p:extLst>
  </p:cSld>
  <p:clrMapOvr>
    <a:masterClrMapping/>
  </p:clrMapOvr>
  <p:transition/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A45D-40E2-FB49-ABA7-DBDF1582346A}" type="datetime1">
              <a:rPr lang="fr-BE" smtClean="0"/>
              <a:t>27-01-23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NETVOTING_BE - Rapport Final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8D6D-5E91-4843-9FAA-7BF10A508687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34809"/>
      </p:ext>
    </p:extLst>
  </p:cSld>
  <p:clrMapOvr>
    <a:masterClrMapping/>
  </p:clrMapOvr>
  <p:transition/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7F78-97E3-364C-BD0D-26563B7155B3}" type="datetime1">
              <a:rPr lang="fr-BE" smtClean="0"/>
              <a:t>27-01-23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NETVOTING_BE - Rapport Final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8D6D-5E91-4843-9FAA-7BF10A5086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5680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070F-290C-CC4D-AA16-82DD8AB162DA}" type="datetime1">
              <a:rPr lang="fr-BE" smtClean="0"/>
              <a:t>27-01-23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NETVOTING_BE - Rapport Final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8D6D-5E91-4843-9FAA-7BF10A5086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180672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A45D-40E2-FB49-ABA7-DBDF1582346A}" type="datetime1">
              <a:rPr lang="fr-BE" smtClean="0"/>
              <a:t>27-01-23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fr-FR"/>
              <a:t>NETVOTING_BE - Rapport Final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8D6D-5E91-4843-9FAA-7BF10A5086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040208"/>
      </p:ext>
    </p:extLst>
  </p:cSld>
  <p:clrMapOvr>
    <a:masterClrMapping/>
  </p:clrMapOvr>
  <p:transition/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B87A45D-40E2-FB49-ABA7-DBDF1582346A}" type="datetime1">
              <a:rPr lang="fr-BE" smtClean="0"/>
              <a:t>27-01-23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fr-FR"/>
              <a:t>NETVOTING_BE - Rapport Final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8D6D-5E91-4843-9FAA-7BF10A5086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947297"/>
      </p:ext>
    </p:extLst>
  </p:cSld>
  <p:clrMapOvr>
    <a:masterClrMapping/>
  </p:clrMapOvr>
  <p:transition/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B87A45D-40E2-FB49-ABA7-DBDF1582346A}" type="datetime1">
              <a:rPr lang="fr-BE" smtClean="0"/>
              <a:t>27-01-23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fr-FR"/>
              <a:t>NETVOTING_BE - Rapport Final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CD18D6D-5E91-4843-9FAA-7BF10A5086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99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</p:sldLayoutIdLst>
  <p:transition/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6E5D8-0C96-4723-8AB9-AAB0724C9E48}" type="datetimeFigureOut">
              <a:rPr lang="fr-BE" smtClean="0"/>
              <a:pPr/>
              <a:t>27-01-23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F8EE3-3B50-4017-B2E3-81E7FAC0BB79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C8DB982-DA4F-42C9-9C5F-159B23CA15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587" y="644690"/>
            <a:ext cx="11376827" cy="4980913"/>
          </a:xfrm>
        </p:spPr>
        <p:txBody>
          <a:bodyPr/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dirty="0"/>
          </a:p>
          <a:p>
            <a:endParaRPr lang="fr-BE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8C1897F-5C96-584F-A500-14AA6939540A}"/>
              </a:ext>
            </a:extLst>
          </p:cNvPr>
          <p:cNvSpPr txBox="1"/>
          <p:nvPr/>
        </p:nvSpPr>
        <p:spPr>
          <a:xfrm>
            <a:off x="1874068" y="3048305"/>
            <a:ext cx="9551406" cy="169277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/>
            <a:r>
              <a:rPr lang="fr-BE" sz="2800" b="1" dirty="0">
                <a:solidFill>
                  <a:srgbClr val="C9227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Abstention</a:t>
            </a:r>
            <a:r>
              <a:rPr lang="fr-BE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BE" sz="2800" b="1" dirty="0">
                <a:solidFill>
                  <a:srgbClr val="C9227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électorale : diagnostic et pistes de solutions</a:t>
            </a:r>
          </a:p>
          <a:p>
            <a:pPr algn="just"/>
            <a:r>
              <a:rPr lang="nl-NL" sz="2800" b="1" i="1" dirty="0">
                <a:solidFill>
                  <a:srgbClr val="C92274"/>
                </a:solidFill>
              </a:rPr>
              <a:t>Kiesonthouding: diagnose en mogelijke oplossingen</a:t>
            </a:r>
            <a:endParaRPr lang="fr-BE" sz="2800" b="1" i="1" dirty="0">
              <a:solidFill>
                <a:srgbClr val="C9227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fr-BE" sz="2400" b="1" dirty="0">
              <a:solidFill>
                <a:srgbClr val="C9227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fr-BE" sz="2400" b="1" dirty="0">
                <a:solidFill>
                  <a:srgbClr val="C9227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26.1.2023</a:t>
            </a:r>
            <a:endParaRPr lang="nl-NL" sz="2400" b="1" dirty="0">
              <a:solidFill>
                <a:srgbClr val="C92274"/>
              </a:solidFill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326B058A-AD4D-303B-9084-D5ADA5A1E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9276"/>
            <a:ext cx="6128794" cy="177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76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8998C7-F465-614C-96D7-5AA8206A0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433" y="253206"/>
            <a:ext cx="9465131" cy="1184111"/>
          </a:xfrm>
        </p:spPr>
        <p:txBody>
          <a:bodyPr>
            <a:normAutofit/>
          </a:bodyPr>
          <a:lstStyle/>
          <a:p>
            <a:pPr algn="r"/>
            <a:r>
              <a:rPr lang="nl-BE" sz="2800" b="0" i="0" u="none" strike="noStrike" cap="all" baseline="0">
                <a:solidFill>
                  <a:srgbClr val="262626"/>
                </a:solidFill>
                <a:effectLst/>
                <a:uFillTx/>
                <a:latin typeface="Gill Sans MT"/>
              </a:rPr>
              <a:t>Het burgerschapsonderwijs uitbreiden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6D2981-3785-E14C-B450-B9CCC213B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433" y="1537176"/>
            <a:ext cx="9465564" cy="372441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nl-BE" sz="2000" b="1" i="0" u="none" strike="noStrike" cap="none" baseline="0">
                <a:solidFill>
                  <a:srgbClr val="262626"/>
                </a:solidFill>
                <a:effectLst/>
                <a:uFillTx/>
                <a:latin typeface="Gill Sans MT"/>
              </a:rPr>
              <a:t>Doelstellingen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nl-BE" sz="2000" b="0" i="0" u="none" strike="noStrike" cap="none" baseline="0">
                <a:solidFill>
                  <a:srgbClr val="262626"/>
                </a:solidFill>
                <a:effectLst/>
                <a:uFillTx/>
                <a:latin typeface="Gill Sans MT"/>
              </a:rPr>
              <a:t>De politieke vaardigheden vergroten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nl-BE" sz="2000" b="0" i="0" u="none" strike="noStrike" cap="none" baseline="0">
                <a:solidFill>
                  <a:srgbClr val="262626"/>
                </a:solidFill>
                <a:effectLst/>
                <a:uFillTx/>
                <a:latin typeface="Gill Sans MT"/>
              </a:rPr>
              <a:t>Het belang van actief burgerschap en stemmen bij de verkiezingen benadrukken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nl-BE" sz="2000" b="0" i="0" u="none" strike="noStrike" cap="none" baseline="0">
                <a:solidFill>
                  <a:srgbClr val="262626"/>
                </a:solidFill>
                <a:effectLst/>
                <a:uFillTx/>
                <a:latin typeface="Gill Sans MT"/>
              </a:rPr>
              <a:t>Zeer belangrijk voor de 16 tot 18-jarigen en voor personen uit niet-democratische landen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nl-BE" sz="2000" b="1" i="0" u="none" strike="noStrike" cap="none" baseline="0">
                <a:solidFill>
                  <a:srgbClr val="262626"/>
                </a:solidFill>
                <a:effectLst/>
                <a:uFillTx/>
                <a:latin typeface="Gill Sans MT"/>
              </a:rPr>
              <a:t>Te volgen voorbeelden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nl-BE" sz="2000" b="0" i="0" u="none" strike="noStrike" cap="none" baseline="0">
                <a:solidFill>
                  <a:srgbClr val="262626"/>
                </a:solidFill>
                <a:effectLst/>
                <a:uFillTx/>
                <a:latin typeface="Gill Sans MT"/>
              </a:rPr>
              <a:t>Specifieke programma's (Canada, Noorwegen, VK)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nl-BE" sz="2000" b="0" i="0" u="none" strike="noStrike" cap="none" baseline="0">
                <a:solidFill>
                  <a:srgbClr val="262626"/>
                </a:solidFill>
                <a:effectLst/>
                <a:uFillTx/>
                <a:latin typeface="Gill Sans MT"/>
              </a:rPr>
              <a:t>Ondersteunende tools voor leerkrachten (België - Educatieve Stemtest, DEBAGORA)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nl-BE" sz="2000" b="1" i="0" u="none" strike="noStrike" cap="none" baseline="0">
                <a:solidFill>
                  <a:srgbClr val="262626"/>
                </a:solidFill>
                <a:effectLst/>
                <a:uFillTx/>
                <a:latin typeface="Gill Sans MT"/>
              </a:rPr>
              <a:t>Verwachte effecten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nl-BE" sz="2000" b="0" i="0" u="none" strike="noStrike" cap="none" baseline="0">
                <a:solidFill>
                  <a:srgbClr val="262626"/>
                </a:solidFill>
                <a:effectLst/>
                <a:uFillTx/>
                <a:latin typeface="Gill Sans MT"/>
              </a:rPr>
              <a:t>Netto-effect op de burgerschapsvaardigheden en de wil om zich te engageren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nl-BE" sz="2000" b="0" i="0" u="none" strike="noStrike" cap="none" baseline="0">
                <a:solidFill>
                  <a:srgbClr val="262626"/>
                </a:solidFill>
                <a:effectLst/>
                <a:uFillTx/>
                <a:latin typeface="Gill Sans MT"/>
              </a:rPr>
              <a:t>Reëel effect op de stemming maar mag niet worden overschat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F241D27-14CA-AF45-B8C1-11B28839A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722376" cy="603504"/>
          </a:xfrm>
        </p:spPr>
        <p:txBody>
          <a:bodyPr anchor="ctr">
            <a:normAutofit fontScale="85000" lnSpcReduction="20000"/>
          </a:bodyPr>
          <a:lstStyle/>
          <a:p>
            <a:pPr>
              <a:spcAft>
                <a:spcPts val="600"/>
              </a:spcAft>
            </a:pPr>
            <a:fld id="{3CD18D6D-5E91-4843-9FAA-7BF10A508687}" type="slidenum">
              <a:rPr lang="fr-FR" sz="3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fr-FR" sz="3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7144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50CDB9D-DF95-70E4-2C19-17B12637AC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446" b="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5F25478-6330-5862-6FF7-CBC4C14F4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l-BE" sz="1050" b="0" i="0" u="none" strike="noStrike" cap="none" baseline="0">
                <a:solidFill>
                  <a:srgbClr val="FFFFFF"/>
                </a:solidFill>
                <a:effectLst/>
                <a:uFillTx/>
                <a:latin typeface="Gill Sans MT"/>
              </a:rPr>
              <a:t>NETVOTING_BE - Eindrapport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F2BE577-1C9D-349B-2B47-BEB46941B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 vert="horz" lIns="18288" tIns="45720" rIns="18288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CD18D6D-5E91-4843-9FAA-7BF10A508687}" type="slidenum">
              <a:rPr lang="en-US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3116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8998C7-F465-614C-96D7-5AA8206A0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433" y="190068"/>
            <a:ext cx="10487907" cy="1184111"/>
          </a:xfrm>
        </p:spPr>
        <p:txBody>
          <a:bodyPr>
            <a:normAutofit/>
          </a:bodyPr>
          <a:lstStyle/>
          <a:p>
            <a:pPr algn="r"/>
            <a:r>
              <a:rPr lang="nl-BE" sz="2800" b="0" i="0" u="none" strike="noStrike" cap="all" baseline="0">
                <a:solidFill>
                  <a:srgbClr val="262626"/>
                </a:solidFill>
                <a:effectLst/>
                <a:uFillTx/>
                <a:latin typeface="Gill Sans MT"/>
              </a:rPr>
              <a:t>De informatiebronnen aanpassen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7A05B9BE-B8EA-5D46-B17A-BC7E2E182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433" y="1537176"/>
            <a:ext cx="9465564" cy="372441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nl-BE" sz="2000" b="1" i="0" u="none" strike="noStrike" cap="none" baseline="0">
                <a:solidFill>
                  <a:srgbClr val="262626"/>
                </a:solidFill>
                <a:effectLst/>
                <a:uFillTx/>
                <a:latin typeface="Gill Sans MT"/>
              </a:rPr>
              <a:t>Doelstellingen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nl-BE" sz="2000" b="0" i="0" u="none" strike="noStrike" cap="none" baseline="0">
                <a:solidFill>
                  <a:srgbClr val="262626"/>
                </a:solidFill>
                <a:effectLst/>
                <a:uFillTx/>
                <a:latin typeface="Gill Sans MT"/>
              </a:rPr>
              <a:t>Informatie makkelijker toegankelijk maken, ook in samengevatte vorm 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nl-BE" sz="2000" b="0" i="0" u="none" strike="noStrike" cap="none" baseline="0">
                <a:solidFill>
                  <a:srgbClr val="262626"/>
                </a:solidFill>
                <a:effectLst/>
                <a:uFillTx/>
                <a:latin typeface="Gill Sans MT"/>
              </a:rPr>
              <a:t>Interactieve informatietools ontwikkelen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nl-BE" sz="2000" b="1" i="0" u="none" strike="noStrike" cap="none" baseline="0">
                <a:solidFill>
                  <a:srgbClr val="262626"/>
                </a:solidFill>
                <a:effectLst/>
                <a:uFillTx/>
                <a:latin typeface="Gill Sans MT"/>
              </a:rPr>
              <a:t>Voorbeelden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nl-BE" sz="2000" b="0" i="0" u="none" strike="noStrike" cap="none" baseline="0">
                <a:solidFill>
                  <a:srgbClr val="262626"/>
                </a:solidFill>
                <a:effectLst/>
                <a:uFillTx/>
                <a:latin typeface="Gill Sans MT"/>
              </a:rPr>
              <a:t>Hulptools voor de stemming (Nederland, Frankrijk, Verenigde Staten, Canada, Zwitserland, Duitsland)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nl-BE" sz="2000" b="0" i="0" u="none" strike="noStrike" cap="none" baseline="0">
                <a:solidFill>
                  <a:srgbClr val="262626"/>
                </a:solidFill>
                <a:effectLst/>
                <a:uFillTx/>
                <a:latin typeface="Gill Sans MT"/>
              </a:rPr>
              <a:t>Deze tools integreren in de programma's voor burgerschapsonderwijs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nl-BE" sz="2000" b="1" i="0" u="none" strike="noStrike" cap="none" baseline="0">
                <a:solidFill>
                  <a:srgbClr val="262626"/>
                </a:solidFill>
                <a:effectLst/>
                <a:uFillTx/>
                <a:latin typeface="Gill Sans MT"/>
              </a:rPr>
              <a:t>Verwachte effecten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nl-BE" sz="2000" b="0" i="0" u="none" strike="noStrike" cap="none" baseline="0">
                <a:solidFill>
                  <a:srgbClr val="262626"/>
                </a:solidFill>
                <a:effectLst/>
                <a:uFillTx/>
                <a:latin typeface="Gill Sans MT"/>
              </a:rPr>
              <a:t>Netto-effect op de verkiezingsdeelname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nl-BE" sz="2000" b="0" i="0" u="none" strike="noStrike" cap="none" baseline="0">
                <a:solidFill>
                  <a:srgbClr val="262626"/>
                </a:solidFill>
                <a:effectLst/>
                <a:uFillTx/>
                <a:latin typeface="Gill Sans MT"/>
              </a:rPr>
              <a:t>Effect voornamelijk aanwezig bij jongere kiezers die vertrouwd zijn met nieuwe technologieën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3B1818-4906-5548-9F57-D43A8F25C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572768" y="3666744"/>
            <a:ext cx="4224528" cy="201168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nl-BE" sz="800" b="0" i="0" u="none" strike="noStrike" cap="none" baseline="0">
                <a:solidFill>
                  <a:srgbClr val="FFFFFF"/>
                </a:solidFill>
                <a:effectLst/>
                <a:uFillTx/>
                <a:latin typeface="Gill Sans MT"/>
              </a:rPr>
              <a:t>NETVOTING_BE - eindrapport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F241D27-14CA-AF45-B8C1-11B28839A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722376" cy="603504"/>
          </a:xfrm>
        </p:spPr>
        <p:txBody>
          <a:bodyPr anchor="ctr">
            <a:normAutofit fontScale="85000" lnSpcReduction="20000"/>
          </a:bodyPr>
          <a:lstStyle/>
          <a:p>
            <a:pPr>
              <a:spcAft>
                <a:spcPts val="600"/>
              </a:spcAft>
            </a:pPr>
            <a:fld id="{3CD18D6D-5E91-4843-9FAA-7BF10A508687}" type="slidenum">
              <a:rPr lang="fr-FR" sz="3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fr-FR" sz="3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87706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CA9FEB48-C45C-A60D-40E1-200B85AD53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5F25478-6330-5862-6FF7-CBC4C14F4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l-BE" sz="1050" b="0" i="0" u="none" strike="noStrike" cap="none" baseline="0">
                <a:solidFill>
                  <a:srgbClr val="FFFFFF"/>
                </a:solidFill>
                <a:effectLst/>
                <a:uFillTx/>
                <a:latin typeface="Gill Sans MT"/>
              </a:rPr>
              <a:t>NETVOTING_BE - eindrapport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F2BE577-1C9D-349B-2B47-BEB46941B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 vert="horz" lIns="18288" tIns="45720" rIns="18288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CD18D6D-5E91-4843-9FAA-7BF10A508687}" type="slidenum">
              <a:rPr lang="en-US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8860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E4C0AD-435D-FB80-E24A-6F3AFC058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800" b="0" i="0" u="none" strike="noStrike" cap="all" baseline="0">
                <a:solidFill>
                  <a:srgbClr val="262626"/>
                </a:solidFill>
                <a:effectLst/>
                <a:uFillTx/>
                <a:latin typeface="Gill Sans MT"/>
              </a:rPr>
              <a:t>DEBAGORA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732CAF-8634-83C4-0C40-87AEA95EB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5F25478-6330-5862-6FF7-CBC4C14F4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z="1050" b="0" i="0" u="none" strike="noStrike" cap="none" baseline="0">
                <a:solidFill>
                  <a:srgbClr val="000000">
                    <a:alpha val="69804"/>
                  </a:srgbClr>
                </a:solidFill>
                <a:effectLst/>
                <a:uFillTx/>
                <a:latin typeface="Gill Sans MT"/>
              </a:rPr>
              <a:t>NETVOTING_BE - eindrapport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F2BE577-1C9D-349B-2B47-BEB46941B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8D6D-5E91-4843-9FAA-7BF10A50868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448463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8998C7-F465-614C-96D7-5AA8206A0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433" y="245823"/>
            <a:ext cx="10487907" cy="1184111"/>
          </a:xfrm>
        </p:spPr>
        <p:txBody>
          <a:bodyPr>
            <a:normAutofit/>
          </a:bodyPr>
          <a:lstStyle/>
          <a:p>
            <a:pPr algn="r"/>
            <a:r>
              <a:rPr lang="nl-BE" sz="2800" b="0" i="0" u="none" strike="noStrike" cap="all" baseline="0">
                <a:solidFill>
                  <a:srgbClr val="262626"/>
                </a:solidFill>
                <a:effectLst/>
                <a:uFillTx/>
                <a:latin typeface="Gill Sans MT"/>
              </a:rPr>
              <a:t>De kwaliteit van de representatieve democratie versterken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7A05B9BE-B8EA-5D46-B17A-BC7E2E182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433" y="2027829"/>
            <a:ext cx="9465564" cy="372441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nl-BE" sz="2000" b="1" i="0" u="none" strike="noStrike" cap="none" baseline="0">
                <a:solidFill>
                  <a:srgbClr val="262626"/>
                </a:solidFill>
                <a:effectLst/>
                <a:uFillTx/>
                <a:latin typeface="Gill Sans MT"/>
              </a:rPr>
              <a:t>Doelstellingen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nl-BE" sz="2000" b="0" i="0" u="none" strike="noStrike" cap="none" baseline="0">
                <a:solidFill>
                  <a:srgbClr val="262626"/>
                </a:solidFill>
                <a:effectLst/>
                <a:uFillTx/>
                <a:latin typeface="Gill Sans MT"/>
              </a:rPr>
              <a:t>Het vertrouwen in de representatieve democratie en zijn actoren herstellen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nl-BE" sz="2000" b="1" i="0" u="none" strike="noStrike" cap="none" baseline="0">
                <a:solidFill>
                  <a:srgbClr val="262626"/>
                </a:solidFill>
                <a:effectLst/>
                <a:uFillTx/>
                <a:latin typeface="Gill Sans MT"/>
              </a:rPr>
              <a:t>Mogelijke oplossingen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nl-BE" sz="2000" b="0" i="0" u="none" strike="noStrike" cap="none" baseline="0">
                <a:solidFill>
                  <a:srgbClr val="262626"/>
                </a:solidFill>
                <a:effectLst/>
                <a:uFillTx/>
                <a:latin typeface="Gill Sans MT"/>
              </a:rPr>
              <a:t>De nabijheid met de verkozenen behouden via de actie van de verkozenen maar ook via de schaal van de machtsniveaus (Nederland, Oostenrijk)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nl-BE" sz="2000" b="0" i="0" u="none" strike="noStrike" cap="none" baseline="0">
                <a:solidFill>
                  <a:srgbClr val="262626"/>
                </a:solidFill>
                <a:effectLst/>
                <a:uFillTx/>
                <a:latin typeface="Gill Sans MT"/>
              </a:rPr>
              <a:t>De transparantie van de besluitvormingsprocessen en van de inhoud van de beslissingen versterken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nl-BE" sz="2000" b="0" i="0" u="none" strike="noStrike" cap="none" baseline="0">
                <a:solidFill>
                  <a:srgbClr val="262626"/>
                </a:solidFill>
                <a:effectLst/>
                <a:uFillTx/>
                <a:latin typeface="Gill Sans MT"/>
              </a:rPr>
              <a:t>Instellingen die de sociale en politieke diversiteit weerspiegelen, met name voor minderheidsgroepen (vrouwen, immigranten)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3B1818-4906-5548-9F57-D43A8F25C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572768" y="3666744"/>
            <a:ext cx="4224528" cy="201168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nl-BE" sz="800" b="0" i="0" u="none" strike="noStrike" cap="none" baseline="0">
                <a:solidFill>
                  <a:srgbClr val="FFFFFF"/>
                </a:solidFill>
                <a:effectLst/>
                <a:uFillTx/>
                <a:latin typeface="Gill Sans MT"/>
              </a:rPr>
              <a:t>NETVOTING_BE - eindrapport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F241D27-14CA-AF45-B8C1-11B28839A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722376" cy="603504"/>
          </a:xfrm>
        </p:spPr>
        <p:txBody>
          <a:bodyPr anchor="ctr">
            <a:normAutofit fontScale="85000" lnSpcReduction="20000"/>
          </a:bodyPr>
          <a:lstStyle/>
          <a:p>
            <a:pPr>
              <a:spcAft>
                <a:spcPts val="600"/>
              </a:spcAft>
            </a:pPr>
            <a:fld id="{3CD18D6D-5E91-4843-9FAA-7BF10A508687}" type="slidenum">
              <a:rPr lang="fr-FR" sz="3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15</a:t>
            </a:fld>
            <a:endParaRPr lang="fr-FR" sz="3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85194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8998C7-F465-614C-96D7-5AA8206A0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832" y="386352"/>
            <a:ext cx="10487907" cy="1184111"/>
          </a:xfrm>
        </p:spPr>
        <p:txBody>
          <a:bodyPr>
            <a:normAutofit/>
          </a:bodyPr>
          <a:lstStyle/>
          <a:p>
            <a:pPr algn="r"/>
            <a:r>
              <a:rPr lang="nl-BE" sz="2800" b="0" i="0" u="none" strike="noStrike" cap="all" baseline="0">
                <a:solidFill>
                  <a:srgbClr val="262626"/>
                </a:solidFill>
                <a:effectLst/>
                <a:uFillTx/>
                <a:latin typeface="Gill Sans MT"/>
              </a:rPr>
              <a:t>Conclusie: geen mirakeloplossing maar een waaier aan oplossingen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7A05B9BE-B8EA-5D46-B17A-BC7E2E182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299" y="2747230"/>
            <a:ext cx="9465564" cy="372441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nl-BE" sz="2000" b="0" i="0" u="none" strike="noStrike" cap="none" baseline="0">
                <a:solidFill>
                  <a:srgbClr val="262626"/>
                </a:solidFill>
                <a:effectLst/>
                <a:uFillTx/>
                <a:latin typeface="Gill Sans MT"/>
              </a:rPr>
              <a:t>Op de lange en korte termijn werken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nl-BE" sz="2000" b="0" i="0" u="none" strike="noStrike" cap="none" baseline="0">
                <a:solidFill>
                  <a:srgbClr val="262626"/>
                </a:solidFill>
                <a:effectLst/>
                <a:uFillTx/>
                <a:latin typeface="Gill Sans MT"/>
              </a:rPr>
              <a:t>Niet wachten op een mechanisme dat de deelnamegraad sterk kan verhogen (met uitzondering van de stemplicht)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nl-BE" sz="2000" b="0" i="0" u="none" strike="noStrike" cap="none" baseline="0">
                <a:solidFill>
                  <a:srgbClr val="262626"/>
                </a:solidFill>
                <a:effectLst/>
                <a:uFillTx/>
                <a:latin typeface="Gill Sans MT"/>
              </a:rPr>
              <a:t>Optreden op alle machtsniveaus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nl-BE" sz="2000" b="0" i="0" u="none" strike="noStrike" cap="none" baseline="0">
                <a:solidFill>
                  <a:srgbClr val="262626"/>
                </a:solidFill>
                <a:effectLst/>
                <a:uFillTx/>
                <a:latin typeface="Gill Sans MT"/>
              </a:rPr>
              <a:t>Optreden op het niveau van de politieke instellingen maar ook daarbuiten (middenveld, academische wereld, privésector)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3B1818-4906-5548-9F57-D43A8F25C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572768" y="3666744"/>
            <a:ext cx="4224528" cy="201168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nl-BE" sz="800" b="0" i="0" u="none" strike="noStrike" cap="none" baseline="0">
                <a:solidFill>
                  <a:srgbClr val="FFFFFF"/>
                </a:solidFill>
                <a:effectLst/>
                <a:uFillTx/>
                <a:latin typeface="Gill Sans MT"/>
              </a:rPr>
              <a:t>NETVOTING_BE - eindrapport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F241D27-14CA-AF45-B8C1-11B28839A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722376" cy="603504"/>
          </a:xfrm>
        </p:spPr>
        <p:txBody>
          <a:bodyPr anchor="ctr">
            <a:normAutofit fontScale="85000" lnSpcReduction="20000"/>
          </a:bodyPr>
          <a:lstStyle/>
          <a:p>
            <a:pPr>
              <a:spcAft>
                <a:spcPts val="600"/>
              </a:spcAft>
            </a:pPr>
            <a:fld id="{3CD18D6D-5E91-4843-9FAA-7BF10A508687}" type="slidenum">
              <a:rPr lang="fr-FR" sz="3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</a:t>
            </a:fld>
            <a:endParaRPr lang="fr-FR" sz="3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4947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C0548-4A50-C44E-8439-7DD2F26B4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541"/>
            <a:ext cx="9144000" cy="2764860"/>
          </a:xfrm>
        </p:spPr>
        <p:txBody>
          <a:bodyPr>
            <a:normAutofit fontScale="90000"/>
          </a:bodyPr>
          <a:lstStyle/>
          <a:p>
            <a:br>
              <a:rPr lang="nl-BE" sz="4800" b="0" i="0" u="none" strike="noStrike" cap="all" baseline="0" dirty="0">
                <a:solidFill>
                  <a:srgbClr val="262626"/>
                </a:solidFill>
                <a:effectLst/>
                <a:uFillTx/>
                <a:latin typeface="Gill Sans MT"/>
              </a:rPr>
            </a:br>
            <a:r>
              <a:rPr lang="nl-BE" sz="4400" b="0" i="0" u="none" strike="noStrike" cap="all" baseline="0" dirty="0">
                <a:solidFill>
                  <a:srgbClr val="262626"/>
                </a:solidFill>
                <a:effectLst/>
                <a:uFillTx/>
                <a:latin typeface="Gill Sans MT"/>
              </a:rPr>
              <a:t>Mogelijke oplossingen voor niet-deelname aan de verkiezingen</a:t>
            </a:r>
            <a:br>
              <a:rPr sz="4800" dirty="0"/>
            </a:br>
            <a:br>
              <a:rPr sz="4800" dirty="0"/>
            </a:br>
            <a:r>
              <a:rPr lang="nl-BE" sz="3700" b="0" i="0" u="none" strike="noStrike" cap="all" baseline="0" dirty="0">
                <a:solidFill>
                  <a:srgbClr val="262626"/>
                </a:solidFill>
                <a:effectLst/>
                <a:uFillTx/>
                <a:latin typeface="Gill Sans MT"/>
              </a:rPr>
              <a:t>Een analyse</a:t>
            </a:r>
            <a:br>
              <a:rPr sz="4800" dirty="0"/>
            </a:br>
            <a:endParaRPr sz="4800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82F2DC5-F5BD-DB43-8806-566774DF6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8D6D-5E91-4843-9FAA-7BF10A508687}" type="slidenum">
              <a:rPr lang="fr-FR" smtClean="0"/>
              <a:t>2</a:t>
            </a:fld>
            <a:endParaRPr lang="fr-FR"/>
          </a:p>
        </p:txBody>
      </p:sp>
      <p:pic>
        <p:nvPicPr>
          <p:cNvPr id="4" name="Graphique 30">
            <a:extLst>
              <a:ext uri="{FF2B5EF4-FFF2-40B4-BE49-F238E27FC236}">
                <a16:creationId xmlns:a16="http://schemas.microsoft.com/office/drawing/2014/main" id="{B40BBF05-C903-C243-8602-E9FE1443895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69" y="5603672"/>
            <a:ext cx="2371725" cy="574675"/>
          </a:xfrm>
          <a:prstGeom prst="rect">
            <a:avLst/>
          </a:prstGeom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6C758001-A9CF-4548-895D-BA59B8EBFA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225" y="5358563"/>
            <a:ext cx="2390775" cy="10648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F4FDD0E-2A58-33C1-747C-C765C3059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286" y="5432858"/>
            <a:ext cx="10668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6663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4E555D-1ACA-7E46-AC47-C7D957D16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716" y="688104"/>
            <a:ext cx="9465131" cy="1184111"/>
          </a:xfrm>
        </p:spPr>
        <p:txBody>
          <a:bodyPr>
            <a:normAutofit/>
          </a:bodyPr>
          <a:lstStyle/>
          <a:p>
            <a:pPr algn="r"/>
            <a:r>
              <a:rPr lang="nl-BE" sz="2800" b="0" i="0" u="none" strike="noStrike" cap="all" baseline="0">
                <a:solidFill>
                  <a:srgbClr val="262626"/>
                </a:solidFill>
                <a:effectLst/>
                <a:uFillTx/>
                <a:latin typeface="Gill Sans MT"/>
              </a:rPr>
              <a:t>De oorzaken van het niet gaan stemmen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D663508-8E71-A741-8942-6A09DBDB0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722376" cy="603504"/>
          </a:xfrm>
        </p:spPr>
        <p:txBody>
          <a:bodyPr anchor="ctr">
            <a:normAutofit fontScale="77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fld id="{3CD18D6D-5E91-4843-9FAA-7BF10A508687}" type="slidenum">
              <a:rPr kumimoji="0" lang="fr-FR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t>3</a:t>
            </a:fld>
            <a:endParaRPr kumimoji="0" lang="fr-FR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8E9540A-FEF4-C842-8DCE-1572DAF55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4" y="312234"/>
            <a:ext cx="12160712" cy="654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3062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4E555D-1ACA-7E46-AC47-C7D957D16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88104"/>
            <a:ext cx="9465131" cy="1184111"/>
          </a:xfrm>
        </p:spPr>
        <p:txBody>
          <a:bodyPr>
            <a:normAutofit/>
          </a:bodyPr>
          <a:lstStyle/>
          <a:p>
            <a:pPr algn="r"/>
            <a:r>
              <a:rPr lang="nl-BE" sz="2800" b="0" i="0" u="none" strike="noStrike" cap="all" baseline="0">
                <a:solidFill>
                  <a:srgbClr val="262626"/>
                </a:solidFill>
                <a:effectLst/>
                <a:uFillTx/>
                <a:latin typeface="Gill Sans MT"/>
              </a:rPr>
              <a:t>Oorzaken en mogelijke oplossingen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8BC610-BF23-EB47-8853-0C93E4105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186160"/>
            <a:ext cx="10468233" cy="3983736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None/>
            </a:pPr>
            <a:r>
              <a:rPr lang="nl-BE" sz="1900" b="1" i="0" u="none" strike="noStrike" cap="none" baseline="0">
                <a:solidFill>
                  <a:srgbClr val="262626"/>
                </a:solidFill>
                <a:effectLst/>
                <a:uFillTx/>
                <a:latin typeface="Gill Sans MT"/>
              </a:rPr>
              <a:t>Oplossingen op korte termijn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</a:pPr>
            <a:r>
              <a:rPr lang="nl-BE" sz="1900" b="0" i="0" u="none" strike="noStrike" cap="none" baseline="0">
                <a:solidFill>
                  <a:srgbClr val="262626"/>
                </a:solidFill>
                <a:effectLst/>
                <a:uFillTx/>
                <a:latin typeface="Gill Sans MT"/>
              </a:rPr>
              <a:t>De stemming vereenvoudigen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</a:pPr>
            <a:r>
              <a:rPr lang="nl-BE" sz="1900" b="0" i="0" u="none" strike="noStrike" cap="none" baseline="0">
                <a:solidFill>
                  <a:srgbClr val="262626"/>
                </a:solidFill>
                <a:effectLst/>
                <a:uFillTx/>
                <a:latin typeface="Gill Sans MT"/>
              </a:rPr>
              <a:t>Het kiessysteem aanpassen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</a:pPr>
            <a:r>
              <a:rPr lang="nl-BE" sz="1900" b="0" i="0" u="none" strike="noStrike" cap="none" baseline="0">
                <a:solidFill>
                  <a:srgbClr val="262626"/>
                </a:solidFill>
                <a:effectLst/>
                <a:uFillTx/>
                <a:latin typeface="Gill Sans MT"/>
              </a:rPr>
              <a:t>Informeren over de rol van verkiezingen</a:t>
            </a: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None/>
            </a:pPr>
            <a:endParaRPr lang="fr-FR" sz="1900"/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None/>
            </a:pPr>
            <a:r>
              <a:rPr lang="nl-BE" sz="1900" b="1" i="0" u="none" strike="noStrike" cap="none" baseline="0">
                <a:solidFill>
                  <a:srgbClr val="262626"/>
                </a:solidFill>
                <a:effectLst/>
                <a:uFillTx/>
                <a:latin typeface="Gill Sans MT"/>
              </a:rPr>
              <a:t>Oplossingen op lange termijn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</a:pPr>
            <a:r>
              <a:rPr lang="nl-BE" sz="1900" b="0" i="0" u="none" strike="noStrike" cap="none" baseline="0">
                <a:solidFill>
                  <a:srgbClr val="262626"/>
                </a:solidFill>
                <a:effectLst/>
                <a:uFillTx/>
                <a:latin typeface="Gill Sans MT"/>
              </a:rPr>
              <a:t>Burgerschapsonderwijs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</a:pPr>
            <a:r>
              <a:rPr lang="nl-BE" sz="1900" b="0" i="0" u="none" strike="noStrike" cap="none" baseline="0">
                <a:solidFill>
                  <a:srgbClr val="262626"/>
                </a:solidFill>
                <a:effectLst/>
                <a:uFillTx/>
                <a:latin typeface="Gill Sans MT"/>
              </a:rPr>
              <a:t>De informatiebronnen aanpassen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</a:pPr>
            <a:r>
              <a:rPr lang="nl-BE" sz="1900" b="0" i="0" u="none" strike="noStrike" cap="none" baseline="0">
                <a:solidFill>
                  <a:srgbClr val="262626"/>
                </a:solidFill>
                <a:effectLst/>
                <a:uFillTx/>
                <a:latin typeface="Gill Sans MT"/>
              </a:rPr>
              <a:t>De kwaliteit van de representatieve democratie versterken (transparantie, inclusie, nabijheid)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D663508-8E71-A741-8942-6A09DBDB0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722376" cy="603504"/>
          </a:xfrm>
        </p:spPr>
        <p:txBody>
          <a:bodyPr anchor="ctr">
            <a:normAutofit fontScale="85000" lnSpcReduction="20000"/>
          </a:bodyPr>
          <a:lstStyle/>
          <a:p>
            <a:pPr>
              <a:spcAft>
                <a:spcPts val="600"/>
              </a:spcAft>
            </a:pPr>
            <a:fld id="{3CD18D6D-5E91-4843-9FAA-7BF10A508687}" type="slidenum">
              <a:rPr lang="fr-FR" sz="3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fr-FR" sz="3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43129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B88281-AD9D-ADD0-6DC1-94080D441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380897"/>
            <a:ext cx="7729728" cy="1188720"/>
          </a:xfrm>
        </p:spPr>
        <p:txBody>
          <a:bodyPr/>
          <a:lstStyle/>
          <a:p>
            <a:r>
              <a:rPr lang="nl-BE" sz="2800" b="0" i="0" u="none" strike="noStrike" cap="all" baseline="0">
                <a:solidFill>
                  <a:srgbClr val="262626"/>
                </a:solidFill>
                <a:effectLst/>
                <a:uFillTx/>
                <a:latin typeface="Gill Sans MT"/>
              </a:rPr>
              <a:t>Oplossingen op korte termijn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6E21250-6D4C-CB07-A968-2C94783C7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8D6D-5E91-4843-9FAA-7BF10A50868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87314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4E555D-1ACA-7E46-AC47-C7D957D16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845" y="196961"/>
            <a:ext cx="9465131" cy="1184111"/>
          </a:xfrm>
        </p:spPr>
        <p:txBody>
          <a:bodyPr>
            <a:normAutofit/>
          </a:bodyPr>
          <a:lstStyle/>
          <a:p>
            <a:pPr algn="r"/>
            <a:r>
              <a:rPr lang="nl-BE" sz="2800" b="0" i="0" u="none" strike="noStrike" cap="all" baseline="0" dirty="0">
                <a:solidFill>
                  <a:srgbClr val="262626"/>
                </a:solidFill>
                <a:effectLst/>
                <a:uFillTx/>
                <a:latin typeface="Gill Sans MT"/>
              </a:rPr>
              <a:t>De stemming vereenvoudigen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8BC610-BF23-EB47-8853-0C93E4105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845" y="1481985"/>
            <a:ext cx="10113763" cy="1428363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nl-BE" sz="2000" b="1" i="0" u="none" strike="noStrike" cap="none" baseline="0" dirty="0">
                <a:solidFill>
                  <a:srgbClr val="262626"/>
                </a:solidFill>
                <a:effectLst/>
                <a:uFillTx/>
                <a:latin typeface="Gill Sans MT"/>
              </a:rPr>
              <a:t>Doelstelling</a:t>
            </a:r>
          </a:p>
          <a:p>
            <a:pPr fontAlgn="base"/>
            <a:r>
              <a:rPr lang="nl-BE" b="0" i="0" u="none" strike="noStrike" cap="none" baseline="0" dirty="0">
                <a:solidFill>
                  <a:srgbClr val="262626"/>
                </a:solidFill>
                <a:effectLst/>
                <a:uFillTx/>
                <a:latin typeface="Gill Sans MT"/>
              </a:rPr>
              <a:t>Sommige kiesgerechtigden gaan niet stemmen omdat ze de drempel om te gaan stemmen te hoog vinden.</a:t>
            </a:r>
          </a:p>
          <a:p>
            <a:pPr fontAlgn="base"/>
            <a:r>
              <a:rPr lang="nl-BE" b="0" i="0" u="none" strike="noStrike" cap="none" baseline="0" dirty="0">
                <a:solidFill>
                  <a:srgbClr val="262626"/>
                </a:solidFill>
                <a:effectLst/>
                <a:uFillTx/>
                <a:latin typeface="Gill Sans MT"/>
              </a:rPr>
              <a:t>En dus moet deelname aan de verkiezingen worden vereenvoudigd </a:t>
            </a:r>
          </a:p>
          <a:p>
            <a:pPr marL="0" indent="0" fontAlgn="base">
              <a:buNone/>
            </a:pPr>
            <a:endParaRPr lang="fr-FR" sz="20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D663508-8E71-A741-8942-6A09DBDB0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722376" cy="603504"/>
          </a:xfrm>
        </p:spPr>
        <p:txBody>
          <a:bodyPr anchor="ctr">
            <a:normAutofit fontScale="85000" lnSpcReduction="20000"/>
          </a:bodyPr>
          <a:lstStyle/>
          <a:p>
            <a:pPr>
              <a:spcAft>
                <a:spcPts val="600"/>
              </a:spcAft>
            </a:pPr>
            <a:fld id="{3CD18D6D-5E91-4843-9FAA-7BF10A508687}" type="slidenum">
              <a:rPr lang="fr-FR" sz="3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fr-FR" sz="3200">
              <a:solidFill>
                <a:srgbClr val="FFFFFF"/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66E7A2A1-402B-453F-88CE-D61824DB0A46}"/>
              </a:ext>
            </a:extLst>
          </p:cNvPr>
          <p:cNvSpPr txBox="1"/>
          <p:nvPr/>
        </p:nvSpPr>
        <p:spPr>
          <a:xfrm>
            <a:off x="1523845" y="2910348"/>
            <a:ext cx="9970991" cy="1337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nl-BE" sz="2000" b="1" i="0" u="none" strike="noStrike" cap="none" baseline="0" dirty="0">
                <a:solidFill>
                  <a:srgbClr val="000000"/>
                </a:solidFill>
                <a:effectLst/>
                <a:uFillTx/>
                <a:latin typeface="Gill Sans MT"/>
              </a:rPr>
              <a:t>Inschrijving op de kiezerslijst</a:t>
            </a:r>
          </a:p>
          <a:p>
            <a:pPr fontAlgn="base"/>
            <a:r>
              <a:rPr lang="nl-BE" sz="1800" b="0" i="0" u="none" strike="noStrike" cap="none" baseline="0" dirty="0">
                <a:solidFill>
                  <a:srgbClr val="000000"/>
                </a:solidFill>
                <a:effectLst/>
                <a:uFillTx/>
                <a:latin typeface="Gill Sans MT"/>
              </a:rPr>
              <a:t>niet-Belgische kiezers (gemeenteraadsverkiezingen) en 16 tot 18-jarigen (Europese verkiezingen)</a:t>
            </a:r>
          </a:p>
          <a:p>
            <a:pPr fontAlgn="base"/>
            <a:r>
              <a:rPr lang="nl-BE" sz="1800" b="0" i="0" u="none" strike="noStrike" cap="none" baseline="0" dirty="0">
                <a:solidFill>
                  <a:srgbClr val="000000"/>
                </a:solidFill>
                <a:effectLst/>
                <a:uFillTx/>
                <a:latin typeface="Gill Sans MT"/>
              </a:rPr>
              <a:t>ongeveer 15% van de niet-Belgen in het BHG is ingeschreven</a:t>
            </a:r>
          </a:p>
          <a:p>
            <a:pPr fontAlgn="base"/>
            <a:r>
              <a:rPr lang="nl-BE" sz="1800" b="0" i="0" u="none" strike="noStrike" cap="none" baseline="0" dirty="0">
                <a:solidFill>
                  <a:srgbClr val="000000"/>
                </a:solidFill>
                <a:effectLst/>
                <a:uFillTx/>
                <a:latin typeface="Gill Sans MT"/>
              </a:rPr>
              <a:t>in Oostenrijk neemt 63% van de 16 tot 18-jarigen deel aan de verkiezingen (80% voor het hele kiezerskorps)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1424E353-FF64-49ED-BF4D-298947B4079C}"/>
              </a:ext>
            </a:extLst>
          </p:cNvPr>
          <p:cNvSpPr txBox="1"/>
          <p:nvPr/>
        </p:nvSpPr>
        <p:spPr>
          <a:xfrm>
            <a:off x="1523845" y="4619363"/>
            <a:ext cx="9970991" cy="1184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r>
              <a:rPr lang="nl-BE" sz="2000" b="1" i="0" u="none" strike="noStrike" cap="none" baseline="0" dirty="0">
                <a:solidFill>
                  <a:srgbClr val="000000"/>
                </a:solidFill>
                <a:effectLst/>
                <a:uFillTx/>
                <a:latin typeface="Gill Sans MT"/>
              </a:rPr>
              <a:t>De stemming flexibeler maken</a:t>
            </a:r>
          </a:p>
          <a:p>
            <a:pPr fontAlgn="base"/>
            <a:r>
              <a:rPr lang="nl-BE" sz="1800" b="0" i="0" u="none" strike="noStrike" cap="none" baseline="0" dirty="0">
                <a:solidFill>
                  <a:srgbClr val="000000"/>
                </a:solidFill>
                <a:effectLst/>
                <a:uFillTx/>
                <a:latin typeface="Gill Sans MT"/>
              </a:rPr>
              <a:t>Per brief stemmen, bij volmacht, via het internet, gedecentraliseerde stembureaus (Frankrijk, VS, Canada, Nederland, enz.) </a:t>
            </a:r>
            <a:r>
              <a:rPr sz="1800" dirty="0">
                <a:solidFill>
                  <a:srgbClr val="000000"/>
                </a:solidFill>
                <a:sym typeface="Wingdings"/>
              </a:rPr>
              <a:t></a:t>
            </a:r>
            <a:r>
              <a:rPr lang="nl-BE" sz="1800" b="0" i="0" u="none" strike="noStrike" cap="none" baseline="0" dirty="0">
                <a:solidFill>
                  <a:srgbClr val="000000"/>
                </a:solidFill>
                <a:effectLst/>
                <a:uFillTx/>
                <a:latin typeface="Gill Sans MT"/>
              </a:rPr>
              <a:t> 3 tot 5 %</a:t>
            </a:r>
          </a:p>
          <a:p>
            <a:pPr fontAlgn="base"/>
            <a:r>
              <a:rPr lang="nl-BE" sz="1800" b="0" i="0" u="none" strike="noStrike" cap="none" baseline="0" dirty="0">
                <a:solidFill>
                  <a:srgbClr val="000000"/>
                </a:solidFill>
                <a:effectLst/>
                <a:uFillTx/>
                <a:latin typeface="Gill Sans MT"/>
              </a:rPr>
              <a:t>Openingsdagen van de stembureaus</a:t>
            </a:r>
          </a:p>
          <a:p>
            <a:pPr fontAlgn="base"/>
            <a:r>
              <a:rPr lang="nl-BE" sz="1800" b="0" i="0" u="none" strike="noStrike" cap="none" baseline="0" dirty="0">
                <a:solidFill>
                  <a:srgbClr val="000000"/>
                </a:solidFill>
                <a:effectLst/>
                <a:uFillTx/>
                <a:latin typeface="Gill Sans MT"/>
              </a:rPr>
              <a:t>Opgelet met veiligheidsrisico's en het stemgeheim maar er bestaan oplossingen (stemmen via het internet, gedecentraliseerde stembureaus, enz.)</a:t>
            </a:r>
          </a:p>
        </p:txBody>
      </p:sp>
    </p:spTree>
    <p:extLst>
      <p:ext uri="{BB962C8B-B14F-4D97-AF65-F5344CB8AC3E}">
        <p14:creationId xmlns:p14="http://schemas.microsoft.com/office/powerpoint/2010/main" val="632253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8998C7-F465-614C-96D7-5AA8206A0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830" y="222808"/>
            <a:ext cx="9465131" cy="1184111"/>
          </a:xfrm>
        </p:spPr>
        <p:txBody>
          <a:bodyPr>
            <a:normAutofit/>
          </a:bodyPr>
          <a:lstStyle/>
          <a:p>
            <a:pPr algn="r"/>
            <a:r>
              <a:rPr lang="nl-BE" sz="2800" b="0" i="0" u="none" strike="noStrike" cap="all" baseline="0">
                <a:solidFill>
                  <a:srgbClr val="262626"/>
                </a:solidFill>
                <a:effectLst/>
                <a:uFillTx/>
                <a:latin typeface="Gill Sans MT"/>
              </a:rPr>
              <a:t>Het kiessysteem aanpassen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6142ADA9-4F3E-744E-8107-4C201037C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830" y="1581912"/>
            <a:ext cx="10113763" cy="1076465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nl-BE" sz="2000" b="1" i="0" u="none" strike="noStrike" cap="none" baseline="0">
                <a:solidFill>
                  <a:srgbClr val="262626"/>
                </a:solidFill>
                <a:effectLst/>
                <a:uFillTx/>
                <a:latin typeface="Gill Sans MT"/>
              </a:rPr>
              <a:t>Doelstelling</a:t>
            </a:r>
          </a:p>
          <a:p>
            <a:pPr fontAlgn="base"/>
            <a:r>
              <a:rPr lang="nl-BE" sz="2000" b="0" i="0" u="none" strike="noStrike" cap="none" baseline="0">
                <a:solidFill>
                  <a:srgbClr val="262626"/>
                </a:solidFill>
                <a:effectLst/>
                <a:uFillTx/>
                <a:latin typeface="Gill Sans MT"/>
              </a:rPr>
              <a:t>De stemming een institutioneel belang geven</a:t>
            </a:r>
          </a:p>
          <a:p>
            <a:pPr fontAlgn="base"/>
            <a:r>
              <a:rPr lang="nl-BE" sz="2000" b="0" i="0" u="none" strike="noStrike" cap="none" baseline="0">
                <a:solidFill>
                  <a:srgbClr val="262626"/>
                </a:solidFill>
                <a:effectLst/>
                <a:uFillTx/>
                <a:latin typeface="Gill Sans MT"/>
              </a:rPr>
              <a:t>De stem van de kiezer meer gewicht verlenen</a:t>
            </a:r>
          </a:p>
          <a:p>
            <a:pPr marL="0" indent="0" fontAlgn="base">
              <a:buNone/>
            </a:pPr>
            <a:endParaRPr lang="fr-FR" sz="200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F241D27-14CA-AF45-B8C1-11B28839A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722376" cy="603504"/>
          </a:xfrm>
        </p:spPr>
        <p:txBody>
          <a:bodyPr anchor="ctr">
            <a:normAutofit fontScale="85000" lnSpcReduction="20000"/>
          </a:bodyPr>
          <a:lstStyle/>
          <a:p>
            <a:pPr>
              <a:spcAft>
                <a:spcPts val="600"/>
              </a:spcAft>
            </a:pPr>
            <a:fld id="{3CD18D6D-5E91-4843-9FAA-7BF10A508687}" type="slidenum">
              <a:rPr lang="fr-FR" sz="3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fr-FR" sz="3200">
              <a:solidFill>
                <a:srgbClr val="FFFFFF"/>
              </a:solidFill>
            </a:endParaRP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5B9E8DE3-1BEC-6E4B-BC04-318CED4536AB}"/>
              </a:ext>
            </a:extLst>
          </p:cNvPr>
          <p:cNvSpPr txBox="1"/>
          <p:nvPr/>
        </p:nvSpPr>
        <p:spPr>
          <a:xfrm>
            <a:off x="1523999" y="3008363"/>
            <a:ext cx="9970991" cy="1337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nl-BE" sz="2000" b="1" i="0" u="none" strike="noStrike" cap="none" baseline="0" dirty="0">
                <a:solidFill>
                  <a:srgbClr val="000000"/>
                </a:solidFill>
                <a:effectLst/>
                <a:uFillTx/>
                <a:latin typeface="Gill Sans MT"/>
              </a:rPr>
              <a:t>De stemplicht behouden</a:t>
            </a:r>
          </a:p>
          <a:p>
            <a:pPr fontAlgn="base"/>
            <a:r>
              <a:rPr lang="nl-BE" sz="2000" b="0" i="0" u="none" strike="noStrike" cap="none" baseline="0">
                <a:solidFill>
                  <a:srgbClr val="000000"/>
                </a:solidFill>
                <a:effectLst/>
                <a:uFillTx/>
                <a:latin typeface="Gill Sans MT"/>
              </a:rPr>
              <a:t>Potentieel verlies van 20 tot 25% van de kiezers (Nederland, Chili)</a:t>
            </a:r>
          </a:p>
          <a:p>
            <a:pPr fontAlgn="base"/>
            <a:r>
              <a:rPr lang="nl-BE" sz="2000" b="0" i="0" u="none" strike="noStrike" cap="none" baseline="0" dirty="0">
                <a:solidFill>
                  <a:srgbClr val="000000"/>
                </a:solidFill>
                <a:effectLst/>
                <a:uFillTx/>
                <a:latin typeface="Gill Sans MT"/>
              </a:rPr>
              <a:t>Systematisch niet gaan stemmen + occasioneel niet gaan stemmen</a:t>
            </a:r>
          </a:p>
          <a:p>
            <a:pPr fontAlgn="base"/>
            <a:r>
              <a:rPr lang="nl-BE" sz="2000" b="0" i="0" u="none" strike="noStrike" cap="none" baseline="0" dirty="0">
                <a:solidFill>
                  <a:srgbClr val="000000"/>
                </a:solidFill>
                <a:effectLst/>
                <a:uFillTx/>
                <a:latin typeface="Gill Sans MT"/>
              </a:rPr>
              <a:t>Moeilijk om de kiezers vervolgens naar de stembus te krijgen (Nederland)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3DF6C8AE-FE48-E246-A001-26619BEF5CC7}"/>
              </a:ext>
            </a:extLst>
          </p:cNvPr>
          <p:cNvSpPr txBox="1"/>
          <p:nvPr/>
        </p:nvSpPr>
        <p:spPr>
          <a:xfrm>
            <a:off x="1523999" y="4695797"/>
            <a:ext cx="9970991" cy="1337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nl-BE" sz="2000" b="1" i="0" u="none" strike="noStrike" cap="none" baseline="0">
                <a:solidFill>
                  <a:srgbClr val="000000"/>
                </a:solidFill>
                <a:effectLst/>
                <a:uFillTx/>
                <a:latin typeface="Gill Sans MT"/>
              </a:rPr>
              <a:t>De stem van de kiezer meer gewicht verlenen</a:t>
            </a:r>
          </a:p>
          <a:p>
            <a:pPr fontAlgn="base"/>
            <a:r>
              <a:rPr lang="nl-BE" sz="2000" b="0" i="0" u="none" strike="noStrike" cap="none" baseline="0">
                <a:solidFill>
                  <a:srgbClr val="000000"/>
                </a:solidFill>
                <a:effectLst/>
                <a:uFillTx/>
                <a:latin typeface="Gill Sans MT"/>
              </a:rPr>
              <a:t>Invloed op de aanduiding van de parlementaire meerderheid en de aanduiding van de verkozenen op de lijsten </a:t>
            </a:r>
          </a:p>
          <a:p>
            <a:pPr fontAlgn="base"/>
            <a:r>
              <a:rPr lang="nl-BE" sz="2000" b="0" i="0" u="none" strike="noStrike" cap="none" baseline="0">
                <a:solidFill>
                  <a:srgbClr val="000000"/>
                </a:solidFill>
                <a:effectLst/>
                <a:uFillTx/>
                <a:latin typeface="Gill Sans MT"/>
              </a:rPr>
              <a:t>Er moet een evenwicht worden gevonden tussen het gewicht van de stem van de kiezer, de complexiteit van de regels en het behoud van de diversiteit van het electorale aanbod</a:t>
            </a:r>
          </a:p>
        </p:txBody>
      </p:sp>
    </p:spTree>
    <p:extLst>
      <p:ext uri="{BB962C8B-B14F-4D97-AF65-F5344CB8AC3E}">
        <p14:creationId xmlns:p14="http://schemas.microsoft.com/office/powerpoint/2010/main" val="2704673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8998C7-F465-614C-96D7-5AA8206A0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4" y="397801"/>
            <a:ext cx="9465131" cy="1184111"/>
          </a:xfrm>
        </p:spPr>
        <p:txBody>
          <a:bodyPr>
            <a:normAutofit/>
          </a:bodyPr>
          <a:lstStyle/>
          <a:p>
            <a:pPr algn="r"/>
            <a:r>
              <a:rPr lang="nl-BE" sz="2800" b="0" i="0" u="none" strike="noStrike" cap="all" baseline="0">
                <a:solidFill>
                  <a:srgbClr val="262626"/>
                </a:solidFill>
                <a:effectLst/>
                <a:uFillTx/>
                <a:latin typeface="Gill Sans MT"/>
              </a:rPr>
              <a:t>Informeren over de rol van verkiezingen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6477DDEC-98F4-4C45-8449-E602099CE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84" y="1912445"/>
            <a:ext cx="10113763" cy="1076465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nl-BE" sz="2000" b="1" i="0" u="none" strike="noStrike" cap="none" baseline="0">
                <a:solidFill>
                  <a:srgbClr val="262626"/>
                </a:solidFill>
                <a:effectLst/>
                <a:uFillTx/>
                <a:latin typeface="Gill Sans MT"/>
              </a:rPr>
              <a:t>Doelstelling</a:t>
            </a:r>
          </a:p>
          <a:p>
            <a:pPr fontAlgn="base"/>
            <a:r>
              <a:rPr lang="nl-BE" sz="2000" b="0" i="0" u="none" strike="noStrike" cap="none" baseline="0">
                <a:solidFill>
                  <a:srgbClr val="262626"/>
                </a:solidFill>
                <a:effectLst/>
                <a:uFillTx/>
                <a:latin typeface="Gill Sans MT"/>
              </a:rPr>
              <a:t>Herinneren aan het belang van verkiezingen, en de verkozen instellingen</a:t>
            </a:r>
          </a:p>
          <a:p>
            <a:pPr fontAlgn="base"/>
            <a:r>
              <a:rPr lang="nl-BE" sz="2000" b="0" i="0" u="none" strike="noStrike" cap="none" baseline="0">
                <a:solidFill>
                  <a:srgbClr val="262626"/>
                </a:solidFill>
                <a:effectLst/>
                <a:uFillTx/>
                <a:latin typeface="Gill Sans MT"/>
              </a:rPr>
              <a:t>De verkiezingsregels in herinnering brengen alsook de modaliteiten van de stemming (met inbegrip van de inschrijving op een kieslijst)</a:t>
            </a:r>
          </a:p>
          <a:p>
            <a:pPr marL="0" indent="0" fontAlgn="base">
              <a:buNone/>
            </a:pPr>
            <a:endParaRPr lang="fr-FR" sz="200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F241D27-14CA-AF45-B8C1-11B28839A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722376" cy="603504"/>
          </a:xfrm>
        </p:spPr>
        <p:txBody>
          <a:bodyPr anchor="ctr">
            <a:normAutofit fontScale="85000" lnSpcReduction="20000"/>
          </a:bodyPr>
          <a:lstStyle/>
          <a:p>
            <a:pPr>
              <a:spcAft>
                <a:spcPts val="600"/>
              </a:spcAft>
            </a:pPr>
            <a:fld id="{3CD18D6D-5E91-4843-9FAA-7BF10A508687}" type="slidenum">
              <a:rPr lang="fr-FR" sz="3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fr-FR" sz="3200">
              <a:solidFill>
                <a:srgbClr val="FFFFFF"/>
              </a:solidFill>
            </a:endParaRP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716E0CFE-2E3A-994E-B967-76F724F0203F}"/>
              </a:ext>
            </a:extLst>
          </p:cNvPr>
          <p:cNvSpPr txBox="1"/>
          <p:nvPr/>
        </p:nvSpPr>
        <p:spPr>
          <a:xfrm>
            <a:off x="1523984" y="3572321"/>
            <a:ext cx="10113763" cy="1076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r>
              <a:rPr lang="nl-BE" sz="2000" b="1" i="0" u="none" strike="noStrike" cap="none" baseline="0">
                <a:solidFill>
                  <a:srgbClr val="000000"/>
                </a:solidFill>
                <a:effectLst/>
                <a:uFillTx/>
                <a:latin typeface="Gill Sans MT"/>
              </a:rPr>
              <a:t>Modaliteiten</a:t>
            </a:r>
          </a:p>
          <a:p>
            <a:pPr fontAlgn="base"/>
            <a:r>
              <a:rPr lang="nl-BE" sz="2000" b="0" i="0" u="none" strike="noStrike" cap="none" baseline="0">
                <a:solidFill>
                  <a:srgbClr val="000000"/>
                </a:solidFill>
                <a:effectLst/>
                <a:uFillTx/>
                <a:latin typeface="Gill Sans MT"/>
              </a:rPr>
              <a:t>Verschillende effecten naargelang het type campagne (VK, Canada)</a:t>
            </a:r>
          </a:p>
          <a:p>
            <a:pPr lvl="1" fontAlgn="base"/>
            <a:r>
              <a:rPr lang="nl-BE" sz="1600" b="0" i="0" u="none" strike="noStrike" cap="none" baseline="0">
                <a:solidFill>
                  <a:srgbClr val="000000"/>
                </a:solidFill>
                <a:effectLst/>
                <a:uFillTx/>
                <a:latin typeface="Gill Sans MT"/>
              </a:rPr>
              <a:t>Sterk effect van nabijheidscampagnes (deur tot deur)</a:t>
            </a:r>
          </a:p>
          <a:p>
            <a:pPr lvl="1" fontAlgn="base"/>
            <a:r>
              <a:rPr lang="nl-BE" sz="1600" b="0" i="0" u="none" strike="noStrike" cap="none" baseline="0">
                <a:solidFill>
                  <a:srgbClr val="000000"/>
                </a:solidFill>
                <a:effectLst/>
                <a:uFillTx/>
                <a:latin typeface="Gill Sans MT"/>
              </a:rPr>
              <a:t>Significant maar gematigd effect van gerichte campagnes op afstand (telefonisch, via gepersonaliseerde brieven)</a:t>
            </a:r>
          </a:p>
          <a:p>
            <a:pPr lvl="1" fontAlgn="base"/>
            <a:r>
              <a:rPr lang="nl-BE" sz="1600" b="0" i="0" u="none" strike="noStrike" cap="none" baseline="0">
                <a:solidFill>
                  <a:srgbClr val="000000"/>
                </a:solidFill>
                <a:effectLst/>
                <a:uFillTx/>
                <a:latin typeface="Gill Sans MT"/>
              </a:rPr>
              <a:t>Geen enkel significant effect van onlinecampagnes op de algemene bevolking</a:t>
            </a:r>
          </a:p>
          <a:p>
            <a:pPr fontAlgn="base"/>
            <a:r>
              <a:rPr lang="nl-BE" sz="2000" b="0" i="0" u="none" strike="noStrike" cap="none" baseline="0">
                <a:solidFill>
                  <a:srgbClr val="000000"/>
                </a:solidFill>
                <a:effectLst/>
                <a:uFillTx/>
                <a:latin typeface="Gill Sans MT"/>
              </a:rPr>
              <a:t>Onlinecampagnes kunnen werken bij een jongere kiezers, op voorwaarde dat ze door jongeren worden gedragen</a:t>
            </a:r>
          </a:p>
          <a:p>
            <a:pPr lvl="1" fontAlgn="base"/>
            <a:r>
              <a:rPr lang="nl-BE" sz="1600" b="0" i="0" u="none" strike="noStrike" cap="none" baseline="0">
                <a:solidFill>
                  <a:srgbClr val="000000"/>
                </a:solidFill>
                <a:effectLst/>
                <a:uFillTx/>
                <a:latin typeface="Gill Sans MT"/>
              </a:rPr>
              <a:t>Aanmaken van content</a:t>
            </a:r>
          </a:p>
          <a:p>
            <a:pPr lvl="1" fontAlgn="base"/>
            <a:r>
              <a:rPr lang="nl-BE" sz="1600" b="0" i="0" u="none" strike="noStrike" cap="none" baseline="0">
                <a:solidFill>
                  <a:srgbClr val="000000"/>
                </a:solidFill>
                <a:effectLst/>
                <a:uFillTx/>
                <a:latin typeface="Gill Sans MT"/>
              </a:rPr>
              <a:t>Communicatie van jongeren naar jongeren op de sociale media (virale benadering)</a:t>
            </a:r>
          </a:p>
        </p:txBody>
      </p:sp>
    </p:spTree>
    <p:extLst>
      <p:ext uri="{BB962C8B-B14F-4D97-AF65-F5344CB8AC3E}">
        <p14:creationId xmlns:p14="http://schemas.microsoft.com/office/powerpoint/2010/main" val="333174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B88281-AD9D-ADD0-6DC1-94080D441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380897"/>
            <a:ext cx="7729728" cy="1188720"/>
          </a:xfrm>
        </p:spPr>
        <p:txBody>
          <a:bodyPr/>
          <a:lstStyle/>
          <a:p>
            <a:r>
              <a:rPr lang="nl-BE" sz="2800" b="0" i="0" u="none" strike="noStrike" cap="all" baseline="0">
                <a:solidFill>
                  <a:srgbClr val="262626"/>
                </a:solidFill>
                <a:effectLst/>
                <a:uFillTx/>
                <a:latin typeface="Gill Sans MT"/>
              </a:rPr>
              <a:t>Oplossingen op LANGE termijn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6E21250-6D4C-CB07-A968-2C94783C7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8D6D-5E91-4843-9FAA-7BF10A50868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08849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Microsoft Windows NT 10.0"/>
  <p:tag name="AS_RELEASE_DATE" val="2017.10.31"/>
  <p:tag name="AS_TITLE" val="Aspose.Slides for Java"/>
  <p:tag name="AS_VERSION" val="17.10"/>
</p:tagLst>
</file>

<file path=ppt/theme/theme1.xml><?xml version="1.0" encoding="utf-8"?>
<a:theme xmlns:a="http://schemas.openxmlformats.org/drawingml/2006/main" name="Colis">
  <a:themeElements>
    <a:clrScheme name="Colis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lis">
      <a:majorFont>
        <a:latin typeface="Gill Sans MT"/>
        <a:ea typeface="Arial"/>
        <a:cs typeface="Arial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Arial"/>
        <a:cs typeface="Arial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li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hème Office">
  <a:themeElements>
    <a:clrScheme name="Personnalisé 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9CDE481C194346AC1C3181CA8EF29F" ma:contentTypeVersion="24" ma:contentTypeDescription="Crée un document." ma:contentTypeScope="" ma:versionID="dfc6846a54c090e8a58a213dac9187fe">
  <xsd:schema xmlns:xsd="http://www.w3.org/2001/XMLSchema" xmlns:xs="http://www.w3.org/2001/XMLSchema" xmlns:p="http://schemas.microsoft.com/office/2006/metadata/properties" xmlns:ns2="e604605e-22fb-409f-92c1-68be77b310f8" xmlns:ns3="7e7c50e0-05bd-4ad3-bbcd-fcac9451d0c9" targetNamespace="http://schemas.microsoft.com/office/2006/metadata/properties" ma:root="true" ma:fieldsID="74d455511946479703c944a4a17f64f7" ns2:_="" ns3:_="">
    <xsd:import namespace="e604605e-22fb-409f-92c1-68be77b310f8"/>
    <xsd:import namespace="7e7c50e0-05bd-4ad3-bbcd-fcac9451d0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Fichier" minOccurs="0"/>
                <xsd:element ref="ns2:Document_travail" minOccurs="0"/>
                <xsd:element ref="ns2:Apublier" minOccurs="0"/>
                <xsd:element ref="ns2:Langue" minOccurs="0"/>
                <xsd:element ref="ns3:SharedWithUsers" minOccurs="0"/>
                <xsd:element ref="ns3:SharedWithDetails" minOccurs="0"/>
                <xsd:element ref="ns2:UA" minOccurs="0"/>
                <xsd:element ref="ns2:MediaLengthInSeconds" minOccurs="0"/>
                <xsd:element ref="ns2:Publication" minOccurs="0"/>
                <xsd:element ref="ns2:Ann_x00e9_e" minOccurs="0"/>
                <xsd:element ref="ns2:Objet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04605e-22fb-409f-92c1-68be77b310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Fichier" ma:index="16" nillable="true" ma:displayName="Fichier" ma:format="Dropdown" ma:internalName="Fichier">
      <xsd:simpleType>
        <xsd:union memberTypes="dms:Text">
          <xsd:simpleType>
            <xsd:restriction base="dms:Choice">
              <xsd:enumeration value="Word"/>
              <xsd:enumeration value="Excel"/>
              <xsd:enumeration value="PowerPoint"/>
              <xsd:enumeration value="pdf"/>
              <xsd:enumeration value="jpg"/>
              <xsd:enumeration value="Ai"/>
              <xsd:enumeration value="Id"/>
              <xsd:enumeration value="Ps"/>
            </xsd:restriction>
          </xsd:simpleType>
        </xsd:union>
      </xsd:simpleType>
    </xsd:element>
    <xsd:element name="Document_travail" ma:index="17" nillable="true" ma:displayName="Type_document" ma:format="Dropdown" ma:internalName="Document_travail">
      <xsd:simpleType>
        <xsd:restriction base="dms:Choice">
          <xsd:enumeration value="Loi"/>
          <xsd:enumeration value="Ordonnance"/>
          <xsd:enumeration value="Décret"/>
          <xsd:enumeration value="Arrêté_Gouvernement"/>
          <xsd:enumeration value="Arrêté_ministériel"/>
          <xsd:enumeration value="Arrêté_Cocom"/>
          <xsd:enumeration value="Arrêté_Cocof"/>
          <xsd:enumeration value="Arrêté_VGC"/>
          <xsd:enumeration value="Circulaire"/>
          <xsd:enumeration value="Convention"/>
          <xsd:enumeration value="Directive"/>
          <xsd:enumeration value="Règlement"/>
        </xsd:restriction>
      </xsd:simpleType>
    </xsd:element>
    <xsd:element name="Apublier" ma:index="18" nillable="true" ma:displayName="Statut" ma:format="Dropdown" ma:internalName="Apublie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n cours"/>
                    <xsd:enumeration value="A publier"/>
                    <xsd:enumeration value="A supprimer"/>
                    <xsd:enumeration value="Publié"/>
                    <xsd:enumeration value="Validé"/>
                    <xsd:enumeration value="Transmis Dircom"/>
                  </xsd:restriction>
                </xsd:simpleType>
              </xsd:element>
            </xsd:sequence>
          </xsd:extension>
        </xsd:complexContent>
      </xsd:complexType>
    </xsd:element>
    <xsd:element name="Langue" ma:index="19" nillable="true" ma:displayName="Langue" ma:format="Dropdown" ma:internalName="Langue">
      <xsd:simpleType>
        <xsd:restriction base="dms:Choice">
          <xsd:enumeration value="FR"/>
          <xsd:enumeration value="NL"/>
          <xsd:enumeration value="FR_NL"/>
        </xsd:restriction>
      </xsd:simpleType>
    </xsd:element>
    <xsd:element name="UA" ma:index="22" nillable="true" ma:displayName="UA" ma:format="Dropdown" ma:internalName="UA">
      <xsd:simpleType>
        <xsd:restriction base="dms:Choice">
          <xsd:enumeration value="DG"/>
          <xsd:enumeration value="AFJ"/>
          <xsd:enumeration value="DFL"/>
          <xsd:enumeration value="DIN"/>
          <xsd:enumeration value="DPL"/>
          <xsd:enumeration value="DSF"/>
          <xsd:enumeration value="ISP"/>
          <xsd:enumeration value="MPU"/>
        </xsd:restriction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Publication" ma:index="26" nillable="true" ma:displayName="Support" ma:format="Dropdown" ma:internalName="Publication">
      <xsd:simpleType>
        <xsd:union memberTypes="dms:Text">
          <xsd:simpleType>
            <xsd:restriction base="dms:Choice">
              <xsd:enumeration value="Intranet"/>
              <xsd:enumeration value="Site_BPL"/>
              <xsd:enumeration value="Site_Elections"/>
              <xsd:enumeration value="Site_SPRB"/>
              <xsd:enumeration value="1035"/>
              <xsd:enumeration value="Rapport_activités"/>
            </xsd:restriction>
          </xsd:simpleType>
        </xsd:union>
      </xsd:simpleType>
    </xsd:element>
    <xsd:element name="Ann_x00e9_e" ma:index="27" nillable="true" ma:displayName="Année" ma:format="Dropdown" ma:internalName="Ann_x00e9_e">
      <xsd:simpleType>
        <xsd:union memberTypes="dms:Text">
          <xsd:simpleType>
            <xsd:restriction base="dms:Choice">
              <xsd:enumeration value="2021"/>
              <xsd:enumeration value="2022"/>
              <xsd:enumeration value="2023"/>
            </xsd:restriction>
          </xsd:simpleType>
        </xsd:union>
      </xsd:simpleType>
    </xsd:element>
    <xsd:element name="Objet" ma:index="28" nillable="true" ma:displayName="Objet" ma:format="Dropdown" ma:internalName="Objet">
      <xsd:simpleType>
        <xsd:restriction base="dms:Text">
          <xsd:maxLength value="255"/>
        </xsd:restriction>
      </xsd:simpleType>
    </xsd:element>
    <xsd:element name="lcf76f155ced4ddcb4097134ff3c332f" ma:index="30" nillable="true" ma:taxonomy="true" ma:internalName="lcf76f155ced4ddcb4097134ff3c332f" ma:taxonomyFieldName="MediaServiceImageTags" ma:displayName="Balises d’images" ma:readOnly="false" ma:fieldId="{5cf76f15-5ced-4ddc-b409-7134ff3c332f}" ma:taxonomyMulti="true" ma:sspId="57b2d657-d973-4862-aa1b-1284b69771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7c50e0-05bd-4ad3-bbcd-fcac9451d0c9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32D493-147F-45A8-997C-FCF721813C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04605e-22fb-409f-92c1-68be77b310f8"/>
    <ds:schemaRef ds:uri="7e7c50e0-05bd-4ad3-bbcd-fcac9451d0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FC6A03-8CED-4470-B710-18CF60001E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5974</TotalTime>
  <Words>775</Words>
  <Application>Microsoft Office PowerPoint</Application>
  <PresentationFormat>Grand écran</PresentationFormat>
  <Paragraphs>109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Courier New</vt:lpstr>
      <vt:lpstr>Gill Sans MT</vt:lpstr>
      <vt:lpstr>Colis</vt:lpstr>
      <vt:lpstr>Thème Office</vt:lpstr>
      <vt:lpstr>Présentation PowerPoint</vt:lpstr>
      <vt:lpstr> Mogelijke oplossingen voor niet-deelname aan de verkiezingen  Een analyse </vt:lpstr>
      <vt:lpstr>De oorzaken van het niet gaan stemmen</vt:lpstr>
      <vt:lpstr>Oorzaken en mogelijke oplossingen</vt:lpstr>
      <vt:lpstr>Oplossingen op korte termijn</vt:lpstr>
      <vt:lpstr>De stemming vereenvoudigen</vt:lpstr>
      <vt:lpstr>Het kiessysteem aanpassen</vt:lpstr>
      <vt:lpstr>Informeren over de rol van verkiezingen</vt:lpstr>
      <vt:lpstr>Oplossingen op LANGE termijn</vt:lpstr>
      <vt:lpstr>Het burgerschapsonderwijs uitbreiden</vt:lpstr>
      <vt:lpstr>Présentation PowerPoint</vt:lpstr>
      <vt:lpstr>De informatiebronnen aanpassen</vt:lpstr>
      <vt:lpstr>Présentation PowerPoint</vt:lpstr>
      <vt:lpstr>DEBAGORA</vt:lpstr>
      <vt:lpstr>De kwaliteit van de representatieve democratie versterken</vt:lpstr>
      <vt:lpstr>Conclusie: geen mirakeloplossing maar een waaier aan oplossingen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NETVOTING_BE</dc:title>
  <dc:creator>DANDOY  Regis</dc:creator>
  <cp:lastModifiedBy>DAUW Véronique</cp:lastModifiedBy>
  <cp:revision>67</cp:revision>
  <cp:lastPrinted>2021-10-26T14:36:54Z</cp:lastPrinted>
  <dcterms:created xsi:type="dcterms:W3CDTF">2020-10-22T05:54:25Z</dcterms:created>
  <dcterms:modified xsi:type="dcterms:W3CDTF">2023-01-27T08:08:05Z</dcterms:modified>
</cp:coreProperties>
</file>