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3"/>
    <p:sldMasterId id="2147483648" r:id="rId4"/>
  </p:sldMasterIdLst>
  <p:notesMasterIdLst>
    <p:notesMasterId r:id="rId25"/>
  </p:notesMasterIdLst>
  <p:handoutMasterIdLst>
    <p:handoutMasterId r:id="rId26"/>
  </p:handoutMasterIdLst>
  <p:sldIdLst>
    <p:sldId id="373" r:id="rId5"/>
    <p:sldId id="257" r:id="rId6"/>
    <p:sldId id="351" r:id="rId7"/>
    <p:sldId id="352" r:id="rId8"/>
    <p:sldId id="355" r:id="rId9"/>
    <p:sldId id="353" r:id="rId10"/>
    <p:sldId id="354" r:id="rId11"/>
    <p:sldId id="356" r:id="rId12"/>
    <p:sldId id="357" r:id="rId13"/>
    <p:sldId id="358" r:id="rId14"/>
    <p:sldId id="374" r:id="rId15"/>
    <p:sldId id="359" r:id="rId16"/>
    <p:sldId id="361" r:id="rId17"/>
    <p:sldId id="363" r:id="rId18"/>
    <p:sldId id="364" r:id="rId19"/>
    <p:sldId id="365" r:id="rId20"/>
    <p:sldId id="367" r:id="rId21"/>
    <p:sldId id="370" r:id="rId22"/>
    <p:sldId id="369" r:id="rId23"/>
    <p:sldId id="350" r:id="rId24"/>
  </p:sldIdLst>
  <p:sldSz cx="12192000" cy="6858000"/>
  <p:notesSz cx="6797675" cy="9926638"/>
  <p:custDataLst>
    <p:tags r:id="rId27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5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213244-B0EE-45CF-9AAF-0B105429F897}" v="1" dt="2023-02-03T13:15:10.8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3" autoAdjust="0"/>
    <p:restoredTop sz="96739"/>
  </p:normalViewPr>
  <p:slideViewPr>
    <p:cSldViewPr snapToGrid="0">
      <p:cViewPr varScale="1">
        <p:scale>
          <a:sx n="106" d="100"/>
          <a:sy n="106" d="100"/>
        </p:scale>
        <p:origin x="73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0" d="100"/>
          <a:sy n="80" d="100"/>
        </p:scale>
        <p:origin x="401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UW Véronique" userId="3d37e2d3-ee4c-4a8c-b9ae-85d854e4f4d6" providerId="ADAL" clId="{3E213244-B0EE-45CF-9AAF-0B105429F897}"/>
    <pc:docChg chg="addSld delSld modSld sldOrd addMainMaster modMainMaster">
      <pc:chgData name="DAUW Véronique" userId="3d37e2d3-ee4c-4a8c-b9ae-85d854e4f4d6" providerId="ADAL" clId="{3E213244-B0EE-45CF-9AAF-0B105429F897}" dt="2023-01-27T08:08:34.448" v="8" actId="5793"/>
      <pc:docMkLst>
        <pc:docMk/>
      </pc:docMkLst>
      <pc:sldChg chg="add del ord">
        <pc:chgData name="DAUW Véronique" userId="3d37e2d3-ee4c-4a8c-b9ae-85d854e4f4d6" providerId="ADAL" clId="{3E213244-B0EE-45CF-9AAF-0B105429F897}" dt="2023-01-26T09:19:21.944" v="6" actId="47"/>
        <pc:sldMkLst>
          <pc:docMk/>
          <pc:sldMk cId="2072872827" sldId="372"/>
        </pc:sldMkLst>
      </pc:sldChg>
      <pc:sldChg chg="add modNotesTx">
        <pc:chgData name="DAUW Véronique" userId="3d37e2d3-ee4c-4a8c-b9ae-85d854e4f4d6" providerId="ADAL" clId="{3E213244-B0EE-45CF-9AAF-0B105429F897}" dt="2023-01-27T08:08:34.448" v="8" actId="5793"/>
        <pc:sldMkLst>
          <pc:docMk/>
          <pc:sldMk cId="3581976227" sldId="373"/>
        </pc:sldMkLst>
      </pc:sldChg>
      <pc:sldMasterChg chg="add addSldLayout">
        <pc:chgData name="DAUW Véronique" userId="3d37e2d3-ee4c-4a8c-b9ae-85d854e4f4d6" providerId="ADAL" clId="{3E213244-B0EE-45CF-9AAF-0B105429F897}" dt="2023-01-26T09:19:17.172" v="4" actId="27028"/>
        <pc:sldMasterMkLst>
          <pc:docMk/>
          <pc:sldMasterMk cId="0" sldId="2147483648"/>
        </pc:sldMasterMkLst>
        <pc:sldLayoutChg chg="add">
          <pc:chgData name="DAUW Véronique" userId="3d37e2d3-ee4c-4a8c-b9ae-85d854e4f4d6" providerId="ADAL" clId="{3E213244-B0EE-45CF-9AAF-0B105429F897}" dt="2023-01-26T07:44:40.348" v="0" actId="27028"/>
          <pc:sldLayoutMkLst>
            <pc:docMk/>
            <pc:sldMasterMk cId="0" sldId="2147483648"/>
            <pc:sldLayoutMk cId="0" sldId="2147483660"/>
          </pc:sldLayoutMkLst>
        </pc:sldLayoutChg>
        <pc:sldLayoutChg chg="add">
          <pc:chgData name="DAUW Véronique" userId="3d37e2d3-ee4c-4a8c-b9ae-85d854e4f4d6" providerId="ADAL" clId="{3E213244-B0EE-45CF-9AAF-0B105429F897}" dt="2023-01-26T09:19:17.172" v="4" actId="27028"/>
          <pc:sldLayoutMkLst>
            <pc:docMk/>
            <pc:sldMasterMk cId="0" sldId="2147483648"/>
            <pc:sldLayoutMk cId="0" sldId="2147483663"/>
          </pc:sldLayoutMkLst>
        </pc:sldLayoutChg>
      </pc:sldMasterChg>
      <pc:sldMasterChg chg="replId modSldLayout">
        <pc:chgData name="DAUW Véronique" userId="3d37e2d3-ee4c-4a8c-b9ae-85d854e4f4d6" providerId="ADAL" clId="{3E213244-B0EE-45CF-9AAF-0B105429F897}" dt="2023-01-26T09:19:17.172" v="4" actId="27028"/>
        <pc:sldMasterMkLst>
          <pc:docMk/>
          <pc:sldMasterMk cId="24323710" sldId="2147483672"/>
        </pc:sldMasterMkLst>
        <pc:sldLayoutChg chg="replId">
          <pc:chgData name="DAUW Véronique" userId="3d37e2d3-ee4c-4a8c-b9ae-85d854e4f4d6" providerId="ADAL" clId="{3E213244-B0EE-45CF-9AAF-0B105429F897}" dt="2023-01-26T09:19:17.172" v="4" actId="27028"/>
          <pc:sldLayoutMkLst>
            <pc:docMk/>
            <pc:sldMasterMk cId="24323710" sldId="2147483672"/>
            <pc:sldLayoutMk cId="1279472949" sldId="2147483673"/>
          </pc:sldLayoutMkLst>
        </pc:sldLayoutChg>
      </pc:sldMasterChg>
    </pc:docChg>
  </pc:docChgLst>
  <pc:docChgLst>
    <pc:chgData name="SWENNEN Yves" userId="f5d06f7e-5fde-407c-bc93-221cf5d63fd1" providerId="ADAL" clId="{00952E06-7866-4AD2-9BC5-F8566216B778}"/>
    <pc:docChg chg="custSel addSld modSld">
      <pc:chgData name="SWENNEN Yves" userId="f5d06f7e-5fde-407c-bc93-221cf5d63fd1" providerId="ADAL" clId="{00952E06-7866-4AD2-9BC5-F8566216B778}" dt="2023-01-23T13:30:15.887" v="38" actId="108"/>
      <pc:docMkLst>
        <pc:docMk/>
      </pc:docMkLst>
      <pc:sldChg chg="modSp mod modAnim">
        <pc:chgData name="SWENNEN Yves" userId="f5d06f7e-5fde-407c-bc93-221cf5d63fd1" providerId="ADAL" clId="{00952E06-7866-4AD2-9BC5-F8566216B778}" dt="2023-01-23T13:29:27.941" v="24" actId="20577"/>
        <pc:sldMkLst>
          <pc:docMk/>
          <pc:sldMk cId="1441239881" sldId="352"/>
        </pc:sldMkLst>
        <pc:spChg chg="mod">
          <ac:chgData name="SWENNEN Yves" userId="f5d06f7e-5fde-407c-bc93-221cf5d63fd1" providerId="ADAL" clId="{00952E06-7866-4AD2-9BC5-F8566216B778}" dt="2023-01-23T13:29:27.941" v="24" actId="20577"/>
          <ac:spMkLst>
            <pc:docMk/>
            <pc:sldMk cId="1441239881" sldId="352"/>
            <ac:spMk id="3" creationId="{6AA20946-7A63-0066-C160-06516302810A}"/>
          </ac:spMkLst>
        </pc:spChg>
      </pc:sldChg>
      <pc:sldChg chg="add modTransition">
        <pc:chgData name="SWENNEN Yves" userId="f5d06f7e-5fde-407c-bc93-221cf5d63fd1" providerId="ADAL" clId="{00952E06-7866-4AD2-9BC5-F8566216B778}" dt="2023-01-23T13:25:48.207" v="15"/>
        <pc:sldMkLst>
          <pc:docMk/>
          <pc:sldMk cId="962444936" sldId="370"/>
        </pc:sldMkLst>
      </pc:sldChg>
      <pc:sldChg chg="modSp add modTransition">
        <pc:chgData name="SWENNEN Yves" userId="f5d06f7e-5fde-407c-bc93-221cf5d63fd1" providerId="ADAL" clId="{00952E06-7866-4AD2-9BC5-F8566216B778}" dt="2023-01-23T13:30:15.887" v="38" actId="108"/>
        <pc:sldMkLst>
          <pc:docMk/>
          <pc:sldMk cId="3193390850" sldId="371"/>
        </pc:sldMkLst>
        <pc:graphicFrameChg chg="mod">
          <ac:chgData name="SWENNEN Yves" userId="f5d06f7e-5fde-407c-bc93-221cf5d63fd1" providerId="ADAL" clId="{00952E06-7866-4AD2-9BC5-F8566216B778}" dt="2023-01-23T13:30:15.887" v="38" actId="108"/>
          <ac:graphicFrameMkLst>
            <pc:docMk/>
            <pc:sldMk cId="3193390850" sldId="371"/>
            <ac:graphicFrameMk id="4" creationId="{38BD1956-B182-4928-8D44-DF02933CBD22}"/>
          </ac:graphicFrameMkLst>
        </pc:graphicFrameChg>
      </pc:sldChg>
    </pc:docChg>
  </pc:docChgLst>
  <pc:docChgLst>
    <pc:chgData name="Véronique DAUW" userId="3d37e2d3-ee4c-4a8c-b9ae-85d854e4f4d6" providerId="ADAL" clId="{3E213244-B0EE-45CF-9AAF-0B105429F897}"/>
    <pc:docChg chg="addSld delSld modSld">
      <pc:chgData name="Véronique DAUW" userId="3d37e2d3-ee4c-4a8c-b9ae-85d854e4f4d6" providerId="ADAL" clId="{3E213244-B0EE-45CF-9AAF-0B105429F897}" dt="2023-02-03T13:15:26.832" v="2" actId="47"/>
      <pc:docMkLst>
        <pc:docMk/>
      </pc:docMkLst>
      <pc:sldChg chg="del">
        <pc:chgData name="Véronique DAUW" userId="3d37e2d3-ee4c-4a8c-b9ae-85d854e4f4d6" providerId="ADAL" clId="{3E213244-B0EE-45CF-9AAF-0B105429F897}" dt="2023-02-03T13:15:26.832" v="2" actId="47"/>
        <pc:sldMkLst>
          <pc:docMk/>
          <pc:sldMk cId="3193390850" sldId="371"/>
        </pc:sldMkLst>
      </pc:sldChg>
      <pc:sldChg chg="modSp add mod modTransition">
        <pc:chgData name="Véronique DAUW" userId="3d37e2d3-ee4c-4a8c-b9ae-85d854e4f4d6" providerId="ADAL" clId="{3E213244-B0EE-45CF-9AAF-0B105429F897}" dt="2023-02-03T13:15:23.105" v="1"/>
        <pc:sldMkLst>
          <pc:docMk/>
          <pc:sldMk cId="699177340" sldId="374"/>
        </pc:sldMkLst>
        <pc:spChg chg="mod">
          <ac:chgData name="Véronique DAUW" userId="3d37e2d3-ee4c-4a8c-b9ae-85d854e4f4d6" providerId="ADAL" clId="{3E213244-B0EE-45CF-9AAF-0B105429F897}" dt="2023-02-03T13:15:23.105" v="1"/>
          <ac:spMkLst>
            <pc:docMk/>
            <pc:sldMk cId="699177340" sldId="374"/>
            <ac:spMk id="5" creationId="{3AA78057-9841-D4B6-E9B9-F2BFEB5184A2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8.0509260296821594E-2"/>
                  <c:y val="-1.5873016789555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620-47C6-8FC5-B229F9F429F1}"/>
                </c:ext>
              </c:extLst>
            </c:dLbl>
            <c:dLbl>
              <c:idx val="1"/>
              <c:layout>
                <c:manualLayout>
                  <c:x val="-3.6527778953313828E-2"/>
                  <c:y val="-3.96825410425662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620-47C6-8FC5-B229F9F429F1}"/>
                </c:ext>
              </c:extLst>
            </c:dLbl>
            <c:dLbl>
              <c:idx val="2"/>
              <c:layout>
                <c:manualLayout>
                  <c:x val="-5.9675924479961395E-2"/>
                  <c:y val="3.17460335791110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620-47C6-8FC5-B229F9F429F1}"/>
                </c:ext>
              </c:extLst>
            </c:dLbl>
            <c:dLbl>
              <c:idx val="3"/>
              <c:layout>
                <c:manualLayout>
                  <c:x val="-5.5046297609806061E-2"/>
                  <c:y val="-3.96825410425662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620-47C6-8FC5-B229F9F429F1}"/>
                </c:ext>
              </c:extLst>
            </c:dLbl>
            <c:dLbl>
              <c:idx val="4"/>
              <c:layout>
                <c:manualLayout>
                  <c:x val="-4.3472222983837128E-2"/>
                  <c:y val="-3.17460335791110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620-47C6-8FC5-B229F9F429F1}"/>
                </c:ext>
              </c:extLst>
            </c:dLbl>
            <c:dLbl>
              <c:idx val="5"/>
              <c:layout>
                <c:manualLayout>
                  <c:x val="-5.0416667014360428E-2"/>
                  <c:y val="3.57142873108386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620-47C6-8FC5-B229F9F429F1}"/>
                </c:ext>
              </c:extLst>
            </c:dLbl>
            <c:dLbl>
              <c:idx val="6"/>
              <c:layout>
                <c:manualLayout>
                  <c:x val="-4.3240740895271301E-2"/>
                  <c:y val="-2.3809524253010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620-47C6-8FC5-B229F9F429F1}"/>
                </c:ext>
              </c:extLst>
            </c:dLbl>
            <c:dLbl>
              <c:idx val="7"/>
              <c:layout>
                <c:manualLayout>
                  <c:x val="-4.5555554330348969E-2"/>
                  <c:y val="1.9841270521283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620-47C6-8FC5-B229F9F429F1}"/>
                </c:ext>
              </c:extLst>
            </c:dLbl>
            <c:dLbl>
              <c:idx val="8"/>
              <c:layout>
                <c:manualLayout>
                  <c:x val="-3.0420675873756409E-2"/>
                  <c:y val="-1.9841270521283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620-47C6-8FC5-B229F9F429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 smtId="4294967295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Feuil1!$A$2:$A$10</c:f>
              <c:numCache>
                <c:formatCode>General</c:formatCode>
                <c:ptCount val="9"/>
                <c:pt idx="0">
                  <c:v>2000</c:v>
                </c:pt>
                <c:pt idx="1">
                  <c:v>2004</c:v>
                </c:pt>
                <c:pt idx="2">
                  <c:v>2007</c:v>
                </c:pt>
                <c:pt idx="3">
                  <c:v>2009</c:v>
                </c:pt>
                <c:pt idx="4">
                  <c:v>41030</c:v>
                </c:pt>
                <c:pt idx="5">
                  <c:v>41061</c:v>
                </c:pt>
                <c:pt idx="6">
                  <c:v>42005</c:v>
                </c:pt>
                <c:pt idx="7">
                  <c:v>42248</c:v>
                </c:pt>
                <c:pt idx="8">
                  <c:v>2019</c:v>
                </c:pt>
              </c:numCache>
            </c:numRef>
          </c:cat>
          <c:val>
            <c:numRef>
              <c:f>Feuil1!$B$2:$B$10</c:f>
              <c:numCache>
                <c:formatCode>0.0%</c:formatCode>
                <c:ptCount val="9"/>
                <c:pt idx="0">
                  <c:v>0.75</c:v>
                </c:pt>
                <c:pt idx="1">
                  <c:v>0.75600000000000001</c:v>
                </c:pt>
                <c:pt idx="2">
                  <c:v>0.74099999999999999</c:v>
                </c:pt>
                <c:pt idx="3">
                  <c:v>0.71</c:v>
                </c:pt>
                <c:pt idx="4">
                  <c:v>0.65100000000000002</c:v>
                </c:pt>
                <c:pt idx="5">
                  <c:v>0.625</c:v>
                </c:pt>
                <c:pt idx="6">
                  <c:v>0.63900000000000001</c:v>
                </c:pt>
                <c:pt idx="7">
                  <c:v>0.56599999999999995</c:v>
                </c:pt>
                <c:pt idx="8">
                  <c:v>0.57999999999999996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BCBD-4307-8CBC-667886D8B3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42025304"/>
        <c:axId val="642026288"/>
      </c:lineChart>
      <c:catAx>
        <c:axId val="6420253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 smtId="4294967295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42026288"/>
        <c:crosses val="autoZero"/>
        <c:auto val="0"/>
        <c:lblAlgn val="ctr"/>
        <c:lblOffset val="100"/>
        <c:noMultiLvlLbl val="0"/>
      </c:catAx>
      <c:valAx>
        <c:axId val="642026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 smtId="4294967295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42025304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381031930446625E-2"/>
          <c:y val="3.0866358429193497E-2"/>
          <c:w val="0.94420230388641357"/>
          <c:h val="0.90403854846954346"/>
        </c:manualLayout>
      </c:layout>
      <c:lineChart>
        <c:grouping val="standar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7.5879625976085663E-2"/>
                  <c:y val="-7.9365083947777748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541-4E69-B4AC-4DBDAF6A11D8}"/>
                </c:ext>
              </c:extLst>
            </c:dLbl>
            <c:dLbl>
              <c:idx val="1"/>
              <c:layout>
                <c:manualLayout>
                  <c:x val="-2.9583333060145378E-2"/>
                  <c:y val="-4.365079477429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541-4E69-B4AC-4DBDAF6A11D8}"/>
                </c:ext>
              </c:extLst>
            </c:dLbl>
            <c:dLbl>
              <c:idx val="2"/>
              <c:layout>
                <c:manualLayout>
                  <c:x val="-5.9675924479961395E-2"/>
                  <c:y val="3.17460335791110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541-4E69-B4AC-4DBDAF6A11D8}"/>
                </c:ext>
              </c:extLst>
            </c:dLbl>
            <c:dLbl>
              <c:idx val="3"/>
              <c:layout>
                <c:manualLayout>
                  <c:x val="-5.5046297609806061E-2"/>
                  <c:y val="-2.3809524253010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541-4E69-B4AC-4DBDAF6A11D8}"/>
                </c:ext>
              </c:extLst>
            </c:dLbl>
            <c:dLbl>
              <c:idx val="4"/>
              <c:layout>
                <c:manualLayout>
                  <c:x val="-4.3472222983837128E-2"/>
                  <c:y val="-3.17460335791110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541-4E69-B4AC-4DBDAF6A11D8}"/>
                </c:ext>
              </c:extLst>
            </c:dLbl>
            <c:dLbl>
              <c:idx val="5"/>
              <c:layout>
                <c:manualLayout>
                  <c:x val="-5.0416667014360428E-2"/>
                  <c:y val="2.7777777984738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541-4E69-B4AC-4DBDAF6A11D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 smtId="4294967295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Feuil1!$A$2:$A$7</c:f>
              <c:numCache>
                <c:formatCode>General</c:formatCode>
                <c:ptCount val="6"/>
                <c:pt idx="0">
                  <c:v>2000</c:v>
                </c:pt>
                <c:pt idx="1">
                  <c:v>2004</c:v>
                </c:pt>
                <c:pt idx="2">
                  <c:v>2008</c:v>
                </c:pt>
                <c:pt idx="3">
                  <c:v>2012</c:v>
                </c:pt>
                <c:pt idx="4">
                  <c:v>2016</c:v>
                </c:pt>
                <c:pt idx="5">
                  <c:v>2020</c:v>
                </c:pt>
              </c:numCache>
            </c:numRef>
          </c:cat>
          <c:val>
            <c:numRef>
              <c:f>Feuil1!$B$2:$B$7</c:f>
              <c:numCache>
                <c:formatCode>0.0%</c:formatCode>
                <c:ptCount val="6"/>
                <c:pt idx="0">
                  <c:v>0.65300000000000002</c:v>
                </c:pt>
                <c:pt idx="1">
                  <c:v>0.58499999999999996</c:v>
                </c:pt>
                <c:pt idx="2">
                  <c:v>0.39200000000000002</c:v>
                </c:pt>
                <c:pt idx="3">
                  <c:v>0.41799999999999998</c:v>
                </c:pt>
                <c:pt idx="4">
                  <c:v>0.39500000000000002</c:v>
                </c:pt>
                <c:pt idx="5">
                  <c:v>0.31900000000000001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CCBC-431F-A0B9-C3E4EBD7EE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42025304"/>
        <c:axId val="642026288"/>
      </c:lineChart>
      <c:catAx>
        <c:axId val="6420253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 smtId="4294967295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42026288"/>
        <c:crosses val="autoZero"/>
        <c:auto val="0"/>
        <c:lblAlgn val="ctr"/>
        <c:lblOffset val="100"/>
        <c:noMultiLvlLbl val="0"/>
      </c:catAx>
      <c:valAx>
        <c:axId val="642026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 smtId="4294967295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42025304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Électeurs absents (en % des électeurs inscrits)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Feuil1!$A$2:$A$24</c:f>
              <c:numCache>
                <c:formatCode>General</c:formatCode>
                <c:ptCount val="23"/>
                <c:pt idx="0">
                  <c:v>1946</c:v>
                </c:pt>
                <c:pt idx="1">
                  <c:v>1949</c:v>
                </c:pt>
                <c:pt idx="2">
                  <c:v>1950</c:v>
                </c:pt>
                <c:pt idx="3">
                  <c:v>1954</c:v>
                </c:pt>
                <c:pt idx="4">
                  <c:v>1958</c:v>
                </c:pt>
                <c:pt idx="5">
                  <c:v>1961</c:v>
                </c:pt>
                <c:pt idx="6">
                  <c:v>1965</c:v>
                </c:pt>
                <c:pt idx="7">
                  <c:v>1968</c:v>
                </c:pt>
                <c:pt idx="8">
                  <c:v>1971</c:v>
                </c:pt>
                <c:pt idx="9">
                  <c:v>1974</c:v>
                </c:pt>
                <c:pt idx="10">
                  <c:v>1977</c:v>
                </c:pt>
                <c:pt idx="11">
                  <c:v>1978</c:v>
                </c:pt>
                <c:pt idx="12">
                  <c:v>1981</c:v>
                </c:pt>
                <c:pt idx="13">
                  <c:v>1985</c:v>
                </c:pt>
                <c:pt idx="14">
                  <c:v>1987</c:v>
                </c:pt>
                <c:pt idx="15">
                  <c:v>1991</c:v>
                </c:pt>
                <c:pt idx="16">
                  <c:v>1995</c:v>
                </c:pt>
                <c:pt idx="17">
                  <c:v>1999</c:v>
                </c:pt>
                <c:pt idx="18">
                  <c:v>2003</c:v>
                </c:pt>
                <c:pt idx="19">
                  <c:v>2007</c:v>
                </c:pt>
                <c:pt idx="20">
                  <c:v>2010</c:v>
                </c:pt>
                <c:pt idx="21">
                  <c:v>2014</c:v>
                </c:pt>
                <c:pt idx="22">
                  <c:v>2019</c:v>
                </c:pt>
              </c:numCache>
            </c:numRef>
          </c:cat>
          <c:val>
            <c:numRef>
              <c:f>Feuil1!$B$2:$B$24</c:f>
              <c:numCache>
                <c:formatCode>General</c:formatCode>
                <c:ptCount val="23"/>
                <c:pt idx="0">
                  <c:v>9.6999999999999993</c:v>
                </c:pt>
                <c:pt idx="1">
                  <c:v>5.6</c:v>
                </c:pt>
                <c:pt idx="2">
                  <c:v>7.4</c:v>
                </c:pt>
                <c:pt idx="3">
                  <c:v>6.8</c:v>
                </c:pt>
                <c:pt idx="4">
                  <c:v>6.3</c:v>
                </c:pt>
                <c:pt idx="5">
                  <c:v>7.7</c:v>
                </c:pt>
                <c:pt idx="6">
                  <c:v>8.4</c:v>
                </c:pt>
                <c:pt idx="7">
                  <c:v>9.9</c:v>
                </c:pt>
                <c:pt idx="8">
                  <c:v>8.5</c:v>
                </c:pt>
                <c:pt idx="9">
                  <c:v>9.6999999999999993</c:v>
                </c:pt>
                <c:pt idx="10">
                  <c:v>4.8</c:v>
                </c:pt>
                <c:pt idx="11">
                  <c:v>5.0999999999999996</c:v>
                </c:pt>
                <c:pt idx="12">
                  <c:v>5.4</c:v>
                </c:pt>
                <c:pt idx="13">
                  <c:v>6.4</c:v>
                </c:pt>
                <c:pt idx="14">
                  <c:v>6.7</c:v>
                </c:pt>
                <c:pt idx="15">
                  <c:v>7.3</c:v>
                </c:pt>
                <c:pt idx="16">
                  <c:v>8.8000000000000007</c:v>
                </c:pt>
                <c:pt idx="17">
                  <c:v>9</c:v>
                </c:pt>
                <c:pt idx="18">
                  <c:v>8.4</c:v>
                </c:pt>
                <c:pt idx="19">
                  <c:v>8.9</c:v>
                </c:pt>
                <c:pt idx="20">
                  <c:v>10.8</c:v>
                </c:pt>
                <c:pt idx="21">
                  <c:v>10.6</c:v>
                </c:pt>
                <c:pt idx="22">
                  <c:v>11.6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51B-4EAD-8C67-96DD4910CF7C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Votes blancs et nuls (en % des bulletins déposés)</c:v>
                </c:pt>
              </c:strCache>
            </c:strRef>
          </c:tx>
          <c:spPr>
            <a:ln w="2222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Feuil1!$A$2:$A$24</c:f>
              <c:numCache>
                <c:formatCode>General</c:formatCode>
                <c:ptCount val="23"/>
                <c:pt idx="0">
                  <c:v>1946</c:v>
                </c:pt>
                <c:pt idx="1">
                  <c:v>1949</c:v>
                </c:pt>
                <c:pt idx="2">
                  <c:v>1950</c:v>
                </c:pt>
                <c:pt idx="3">
                  <c:v>1954</c:v>
                </c:pt>
                <c:pt idx="4">
                  <c:v>1958</c:v>
                </c:pt>
                <c:pt idx="5">
                  <c:v>1961</c:v>
                </c:pt>
                <c:pt idx="6">
                  <c:v>1965</c:v>
                </c:pt>
                <c:pt idx="7">
                  <c:v>1968</c:v>
                </c:pt>
                <c:pt idx="8">
                  <c:v>1971</c:v>
                </c:pt>
                <c:pt idx="9">
                  <c:v>1974</c:v>
                </c:pt>
                <c:pt idx="10">
                  <c:v>1977</c:v>
                </c:pt>
                <c:pt idx="11">
                  <c:v>1978</c:v>
                </c:pt>
                <c:pt idx="12">
                  <c:v>1981</c:v>
                </c:pt>
                <c:pt idx="13">
                  <c:v>1985</c:v>
                </c:pt>
                <c:pt idx="14">
                  <c:v>1987</c:v>
                </c:pt>
                <c:pt idx="15">
                  <c:v>1991</c:v>
                </c:pt>
                <c:pt idx="16">
                  <c:v>1995</c:v>
                </c:pt>
                <c:pt idx="17">
                  <c:v>1999</c:v>
                </c:pt>
                <c:pt idx="18">
                  <c:v>2003</c:v>
                </c:pt>
                <c:pt idx="19">
                  <c:v>2007</c:v>
                </c:pt>
                <c:pt idx="20">
                  <c:v>2010</c:v>
                </c:pt>
                <c:pt idx="21">
                  <c:v>2014</c:v>
                </c:pt>
                <c:pt idx="22">
                  <c:v>2019</c:v>
                </c:pt>
              </c:numCache>
            </c:numRef>
          </c:cat>
          <c:val>
            <c:numRef>
              <c:f>Feuil1!$C$2:$C$24</c:f>
              <c:numCache>
                <c:formatCode>General</c:formatCode>
                <c:ptCount val="23"/>
                <c:pt idx="0">
                  <c:v>3.9</c:v>
                </c:pt>
                <c:pt idx="1">
                  <c:v>5.4</c:v>
                </c:pt>
                <c:pt idx="2">
                  <c:v>5.3</c:v>
                </c:pt>
                <c:pt idx="3">
                  <c:v>5.5</c:v>
                </c:pt>
                <c:pt idx="4">
                  <c:v>5</c:v>
                </c:pt>
                <c:pt idx="5">
                  <c:v>5.5</c:v>
                </c:pt>
                <c:pt idx="6">
                  <c:v>7.1</c:v>
                </c:pt>
                <c:pt idx="7">
                  <c:v>6.8</c:v>
                </c:pt>
                <c:pt idx="8">
                  <c:v>8</c:v>
                </c:pt>
                <c:pt idx="9">
                  <c:v>7.9</c:v>
                </c:pt>
                <c:pt idx="10">
                  <c:v>7.2</c:v>
                </c:pt>
                <c:pt idx="11">
                  <c:v>8.4</c:v>
                </c:pt>
                <c:pt idx="12">
                  <c:v>7.4</c:v>
                </c:pt>
                <c:pt idx="13">
                  <c:v>7.4</c:v>
                </c:pt>
                <c:pt idx="14">
                  <c:v>6.6</c:v>
                </c:pt>
                <c:pt idx="15">
                  <c:v>7</c:v>
                </c:pt>
                <c:pt idx="16">
                  <c:v>7.5</c:v>
                </c:pt>
                <c:pt idx="17">
                  <c:v>6.5</c:v>
                </c:pt>
                <c:pt idx="18">
                  <c:v>5.3</c:v>
                </c:pt>
                <c:pt idx="19">
                  <c:v>5.0999999999999996</c:v>
                </c:pt>
                <c:pt idx="20">
                  <c:v>5.8</c:v>
                </c:pt>
                <c:pt idx="21">
                  <c:v>5.8</c:v>
                </c:pt>
                <c:pt idx="22">
                  <c:v>6.1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51B-4EAD-8C67-96DD4910CF7C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Total : électeurs absents + votes blancs et nuls (en % des électeurs inscrits)</c:v>
                </c:pt>
              </c:strCache>
            </c:strRef>
          </c:tx>
          <c:spPr>
            <a:ln w="2222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Feuil1!$A$2:$A$24</c:f>
              <c:numCache>
                <c:formatCode>General</c:formatCode>
                <c:ptCount val="23"/>
                <c:pt idx="0">
                  <c:v>1946</c:v>
                </c:pt>
                <c:pt idx="1">
                  <c:v>1949</c:v>
                </c:pt>
                <c:pt idx="2">
                  <c:v>1950</c:v>
                </c:pt>
                <c:pt idx="3">
                  <c:v>1954</c:v>
                </c:pt>
                <c:pt idx="4">
                  <c:v>1958</c:v>
                </c:pt>
                <c:pt idx="5">
                  <c:v>1961</c:v>
                </c:pt>
                <c:pt idx="6">
                  <c:v>1965</c:v>
                </c:pt>
                <c:pt idx="7">
                  <c:v>1968</c:v>
                </c:pt>
                <c:pt idx="8">
                  <c:v>1971</c:v>
                </c:pt>
                <c:pt idx="9">
                  <c:v>1974</c:v>
                </c:pt>
                <c:pt idx="10">
                  <c:v>1977</c:v>
                </c:pt>
                <c:pt idx="11">
                  <c:v>1978</c:v>
                </c:pt>
                <c:pt idx="12">
                  <c:v>1981</c:v>
                </c:pt>
                <c:pt idx="13">
                  <c:v>1985</c:v>
                </c:pt>
                <c:pt idx="14">
                  <c:v>1987</c:v>
                </c:pt>
                <c:pt idx="15">
                  <c:v>1991</c:v>
                </c:pt>
                <c:pt idx="16">
                  <c:v>1995</c:v>
                </c:pt>
                <c:pt idx="17">
                  <c:v>1999</c:v>
                </c:pt>
                <c:pt idx="18">
                  <c:v>2003</c:v>
                </c:pt>
                <c:pt idx="19">
                  <c:v>2007</c:v>
                </c:pt>
                <c:pt idx="20">
                  <c:v>2010</c:v>
                </c:pt>
                <c:pt idx="21">
                  <c:v>2014</c:v>
                </c:pt>
                <c:pt idx="22">
                  <c:v>2019</c:v>
                </c:pt>
              </c:numCache>
            </c:numRef>
          </c:cat>
          <c:val>
            <c:numRef>
              <c:f>Feuil1!$D$2:$D$24</c:f>
              <c:numCache>
                <c:formatCode>General</c:formatCode>
                <c:ptCount val="23"/>
                <c:pt idx="0">
                  <c:v>13.2</c:v>
                </c:pt>
                <c:pt idx="1">
                  <c:v>10.7</c:v>
                </c:pt>
                <c:pt idx="2">
                  <c:v>12.3</c:v>
                </c:pt>
                <c:pt idx="3">
                  <c:v>12</c:v>
                </c:pt>
                <c:pt idx="4">
                  <c:v>10.9</c:v>
                </c:pt>
                <c:pt idx="5">
                  <c:v>12.8</c:v>
                </c:pt>
                <c:pt idx="6">
                  <c:v>14.9</c:v>
                </c:pt>
                <c:pt idx="7">
                  <c:v>16.100000000000001</c:v>
                </c:pt>
                <c:pt idx="8">
                  <c:v>15.8</c:v>
                </c:pt>
                <c:pt idx="9">
                  <c:v>16.8</c:v>
                </c:pt>
                <c:pt idx="10">
                  <c:v>11.7</c:v>
                </c:pt>
                <c:pt idx="11">
                  <c:v>13.1</c:v>
                </c:pt>
                <c:pt idx="12">
                  <c:v>12.4</c:v>
                </c:pt>
                <c:pt idx="13">
                  <c:v>13.4</c:v>
                </c:pt>
                <c:pt idx="14">
                  <c:v>12.8</c:v>
                </c:pt>
                <c:pt idx="15">
                  <c:v>13.7</c:v>
                </c:pt>
                <c:pt idx="16">
                  <c:v>15.7</c:v>
                </c:pt>
                <c:pt idx="17">
                  <c:v>15.4</c:v>
                </c:pt>
                <c:pt idx="18">
                  <c:v>13.2</c:v>
                </c:pt>
                <c:pt idx="19">
                  <c:v>13.6</c:v>
                </c:pt>
                <c:pt idx="20">
                  <c:v>16</c:v>
                </c:pt>
                <c:pt idx="21">
                  <c:v>15.8</c:v>
                </c:pt>
                <c:pt idx="22">
                  <c:v>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51B-4EAD-8C67-96DD4910CF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07154367"/>
        <c:axId val="907151455"/>
      </c:lineChart>
      <c:catAx>
        <c:axId val="90715436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907151455"/>
        <c:crosses val="autoZero"/>
        <c:auto val="1"/>
        <c:lblAlgn val="ctr"/>
        <c:lblOffset val="100"/>
        <c:noMultiLvlLbl val="0"/>
      </c:catAx>
      <c:valAx>
        <c:axId val="9071514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907154367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sz="1400"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/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/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D2F803F9-A297-A169-6968-EC2DC711078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F463FD8-84BC-630B-C56A-CA724AB0AB0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D39C05-8066-4CDF-A835-EDA122B4AF55}" type="datetimeFigureOut">
              <a:rPr lang="fr-BE" smtClean="0"/>
              <a:t>03-02-23</a:t>
            </a:fld>
            <a:endParaRPr lang="fr-BE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7DB10E8-563A-9C39-D971-9433875EE88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F7171C1-0959-4C0E-57D8-6B61846EA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029A81-B9FF-472B-A5E9-7A0A6BC6055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854327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0DD156-F5E9-44CE-BF74-C3914C653A7F}" type="datetimeFigureOut">
              <a:rPr lang="fr-BE" smtClean="0"/>
              <a:t>03-02-23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34B22E-58AD-430A-920E-3FDDAD05353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79853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D4ACC6-E18E-4F9E-B1BC-6F01A0255BE9}" type="slidenum">
              <a:rPr lang="fr-BE" smtClean="0"/>
              <a:t>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09839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8D6DD-9274-C348-AD1D-72F4BF6660A8}" type="datetimeFigureOut">
              <a:rPr lang="fr-FR" smtClean="0"/>
              <a:t>03/02/2023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40171-490B-6347-89D3-4D64CD4C79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258385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8D6DD-9274-C348-AD1D-72F4BF6660A8}" type="datetimeFigureOut">
              <a:rPr lang="fr-FR" smtClean="0"/>
              <a:t>03/02/2023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40171-490B-6347-89D3-4D64CD4C79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47053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8D6DD-9274-C348-AD1D-72F4BF6660A8}" type="datetimeFigureOut">
              <a:rPr lang="fr-FR" smtClean="0"/>
              <a:t>03/02/2023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40171-490B-6347-89D3-4D64CD4C79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4097723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numéro de diapositive 5"/>
          <p:cNvSpPr txBox="1">
            <a:spLocks/>
          </p:cNvSpPr>
          <p:nvPr userDrawn="1"/>
        </p:nvSpPr>
        <p:spPr>
          <a:xfrm>
            <a:off x="10896533" y="6345282"/>
            <a:ext cx="960107" cy="509623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3F8EE3-3B50-4017-B2E3-81E7FAC0BB79}" type="slidenum">
              <a:rPr kumimoji="0" lang="fr-BE" sz="1333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r>
              <a:rPr kumimoji="0" lang="fr-BE" sz="1467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endParaRPr kumimoji="0" lang="fr-BE" sz="1333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6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2237027" y="2046648"/>
            <a:ext cx="9601067" cy="4262672"/>
          </a:xfrm>
        </p:spPr>
        <p:txBody>
          <a:bodyPr/>
          <a:lstStyle>
            <a:lvl1pPr marL="0" indent="0">
              <a:lnSpc>
                <a:spcPts val="2933"/>
              </a:lnSpc>
              <a:buFont typeface="Arial" pitchFamily="34" charset="0"/>
              <a:buNone/>
              <a:defRPr sz="3200" b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364058" indent="-340775">
              <a:buFont typeface="Arial" panose="020B0604020202020204" pitchFamily="34" charset="0"/>
              <a:buChar char="•"/>
              <a:defRPr sz="24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05352" indent="-304792">
              <a:buFont typeface="Arial" panose="020B0604020202020204" pitchFamily="34" charset="0"/>
              <a:buChar char="-"/>
              <a:defRPr sz="2133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19649" indent="0">
              <a:buFont typeface="Courier New" panose="02070309020205020404" pitchFamily="49" charset="0"/>
              <a:buNone/>
              <a:defRPr sz="2133" i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fr-FR" dirty="0"/>
              <a:t>CLIQUEZ POUR MODIFIER LE SOMMAIRE DE LA PRESENTATION - </a:t>
            </a:r>
            <a:r>
              <a:rPr lang="nl-NL" dirty="0"/>
              <a:t>KLIK OM DE SAMENVATTING VAN DE PRESENTATIE TE WIJZIGEN</a:t>
            </a:r>
            <a:endParaRPr lang="fr-FR" dirty="0"/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646F716-4580-4FBF-A99C-B335A7DDAE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1173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SS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numéro de diapositive 5"/>
          <p:cNvSpPr txBox="1">
            <a:spLocks/>
          </p:cNvSpPr>
          <p:nvPr userDrawn="1"/>
        </p:nvSpPr>
        <p:spPr>
          <a:xfrm>
            <a:off x="10896533" y="6345282"/>
            <a:ext cx="960107" cy="509623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3F8EE3-3B50-4017-B2E3-81E7FAC0BB79}" type="slidenum">
              <a:rPr kumimoji="0" lang="fr-BE" sz="1333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r>
              <a:rPr kumimoji="0" lang="fr-BE" sz="1467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endParaRPr kumimoji="0" lang="fr-BE" sz="1333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4" name="Espace réservé du texte 4">
            <a:extLst>
              <a:ext uri="{FF2B5EF4-FFF2-40B4-BE49-F238E27FC236}">
                <a16:creationId xmlns:a16="http://schemas.microsoft.com/office/drawing/2014/main" id="{6275DC74-2EB7-4214-A2D2-66007B8F1D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67541" y="2823367"/>
            <a:ext cx="10081120" cy="1277708"/>
          </a:xfrm>
        </p:spPr>
        <p:txBody>
          <a:bodyPr>
            <a:noAutofit/>
          </a:bodyPr>
          <a:lstStyle>
            <a:lvl1pPr marL="0" indent="0">
              <a:lnSpc>
                <a:spcPts val="2933"/>
              </a:lnSpc>
              <a:buFont typeface="Arial" pitchFamily="34" charset="0"/>
              <a:buNone/>
              <a:defRPr sz="3200" b="1" cap="all" baseline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0" indent="-143996">
              <a:spcBef>
                <a:spcPts val="400"/>
              </a:spcBef>
              <a:buFont typeface="+mj-lt"/>
              <a:buNone/>
              <a:defRPr sz="2133" b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 marL="0">
              <a:spcBef>
                <a:spcPts val="400"/>
              </a:spcBef>
              <a:buFont typeface="Aller Light" pitchFamily="2" charset="0"/>
              <a:buNone/>
              <a:defRPr sz="2400" b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0" indent="-143996">
              <a:spcBef>
                <a:spcPts val="400"/>
              </a:spcBef>
              <a:buClr>
                <a:srgbClr val="7CA2D6"/>
              </a:buClr>
              <a:buFont typeface="Arial" pitchFamily="34" charset="0"/>
              <a:buNone/>
              <a:defRPr sz="24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 marL="1103972" indent="-304792">
              <a:spcBef>
                <a:spcPts val="400"/>
              </a:spcBef>
              <a:buFont typeface="Arial" panose="020B0604020202020204" pitchFamily="34" charset="0"/>
              <a:buChar char="•"/>
              <a:defRPr sz="24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 titre de la </a:t>
            </a:r>
            <a:r>
              <a:rPr lang="fr-FR" dirty="0" err="1"/>
              <a:t>presentation</a:t>
            </a:r>
            <a:r>
              <a:rPr lang="fr-FR" dirty="0"/>
              <a:t> - </a:t>
            </a:r>
            <a:r>
              <a:rPr lang="nl-NL" dirty="0"/>
              <a:t>Klik om de titel van de presentatie te wijzigen</a:t>
            </a:r>
            <a:endParaRPr lang="fr-FR" dirty="0"/>
          </a:p>
        </p:txBody>
      </p:sp>
      <p:sp>
        <p:nvSpPr>
          <p:cNvPr id="16" name="Espace réservé du texte 4">
            <a:extLst>
              <a:ext uri="{FF2B5EF4-FFF2-40B4-BE49-F238E27FC236}">
                <a16:creationId xmlns:a16="http://schemas.microsoft.com/office/drawing/2014/main" id="{7242E0CF-D65B-4B72-AB77-CAFADB97DFF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67541" y="4071506"/>
            <a:ext cx="10081120" cy="893665"/>
          </a:xfrm>
        </p:spPr>
        <p:txBody>
          <a:bodyPr>
            <a:normAutofit/>
          </a:bodyPr>
          <a:lstStyle>
            <a:lvl1pPr marL="0" indent="0">
              <a:lnSpc>
                <a:spcPts val="2933"/>
              </a:lnSpc>
              <a:buFont typeface="Arial" pitchFamily="34" charset="0"/>
              <a:buNone/>
              <a:defRPr sz="2400" b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0" indent="-143996">
              <a:spcBef>
                <a:spcPts val="400"/>
              </a:spcBef>
              <a:buFont typeface="+mj-lt"/>
              <a:buNone/>
              <a:defRPr sz="2667" b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 marL="0">
              <a:spcBef>
                <a:spcPts val="400"/>
              </a:spcBef>
              <a:buFont typeface="Aller Light" pitchFamily="2" charset="0"/>
              <a:buNone/>
              <a:defRPr sz="2400" b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0" indent="-143996">
              <a:spcBef>
                <a:spcPts val="400"/>
              </a:spcBef>
              <a:buClr>
                <a:srgbClr val="7CA2D6"/>
              </a:buClr>
              <a:buFont typeface="Arial" pitchFamily="34" charset="0"/>
              <a:buNone/>
              <a:defRPr sz="24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 marL="1103972" indent="-304792">
              <a:spcBef>
                <a:spcPts val="400"/>
              </a:spcBef>
              <a:buFont typeface="Arial" panose="020B0604020202020204" pitchFamily="34" charset="0"/>
              <a:buChar char="•"/>
              <a:defRPr sz="24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 sous-titre - </a:t>
            </a:r>
            <a:r>
              <a:rPr lang="nl-NL" dirty="0"/>
              <a:t>Klik om de ondertitel te wijzigen</a:t>
            </a:r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1F303EF-1885-40DF-BDF5-D98A253813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1173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8D6DD-9274-C348-AD1D-72F4BF6660A8}" type="datetimeFigureOut">
              <a:rPr lang="fr-FR" smtClean="0"/>
              <a:t>03/02/2023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40171-490B-6347-89D3-4D64CD4C79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07862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8D6DD-9274-C348-AD1D-72F4BF6660A8}" type="datetimeFigureOut">
              <a:rPr lang="fr-FR" smtClean="0"/>
              <a:t>03/02/2023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40171-490B-6347-89D3-4D64CD4C79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947294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8D6DD-9274-C348-AD1D-72F4BF6660A8}" type="datetimeFigureOut">
              <a:rPr lang="fr-FR" smtClean="0"/>
              <a:t>03/02/2023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40171-490B-6347-89D3-4D64CD4C79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054158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8D6DD-9274-C348-AD1D-72F4BF6660A8}" type="datetimeFigureOut">
              <a:rPr lang="fr-FR" smtClean="0"/>
              <a:t>03/02/2023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40171-490B-6347-89D3-4D64CD4C79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536002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8D6DD-9274-C348-AD1D-72F4BF6660A8}" type="datetimeFigureOut">
              <a:rPr lang="fr-FR" smtClean="0"/>
              <a:t>03/02/2023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40171-490B-6347-89D3-4D64CD4C79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792795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8D6DD-9274-C348-AD1D-72F4BF6660A8}" type="datetimeFigureOut">
              <a:rPr lang="fr-FR" smtClean="0"/>
              <a:t>03/02/2023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40171-490B-6347-89D3-4D64CD4C79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79217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8D6DD-9274-C348-AD1D-72F4BF6660A8}" type="datetimeFigureOut">
              <a:rPr lang="fr-FR" smtClean="0"/>
              <a:t>03/02/2023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40171-490B-6347-89D3-4D64CD4C79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47597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8D6DD-9274-C348-AD1D-72F4BF6660A8}" type="datetimeFigureOut">
              <a:rPr lang="fr-FR" smtClean="0"/>
              <a:t>03/02/2023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40171-490B-6347-89D3-4D64CD4C79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242802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B8D6DD-9274-C348-AD1D-72F4BF6660A8}" type="datetimeFigureOut">
              <a:rPr lang="fr-FR" smtClean="0"/>
              <a:t>03/02/2023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40171-490B-6347-89D3-4D64CD4C79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23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pour modifier le style du titre</a:t>
            </a:r>
            <a:endParaRPr lang="fr-BE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6E5D8-0C96-4723-8AB9-AAB0724C9E48}" type="datetimeFigureOut">
              <a:rPr lang="fr-BE" smtClean="0"/>
              <a:pPr/>
              <a:t>03-02-23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3F8EE3-3B50-4017-B2E3-81E7FAC0BB79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ocabulairepolitique.be/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BC8DB982-DA4F-42C9-9C5F-159B23CA15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7587" y="644690"/>
            <a:ext cx="11376827" cy="4980913"/>
          </a:xfrm>
        </p:spPr>
        <p:txBody>
          <a:bodyPr/>
          <a:lstStyle>
            <a:defPPr>
              <a:defRPr lang="fr-FR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BE" dirty="0"/>
          </a:p>
          <a:p>
            <a:endParaRPr lang="fr-BE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8C1897F-5C96-584F-A500-14AA6939540A}"/>
              </a:ext>
            </a:extLst>
          </p:cNvPr>
          <p:cNvSpPr txBox="1"/>
          <p:nvPr/>
        </p:nvSpPr>
        <p:spPr>
          <a:xfrm>
            <a:off x="1874068" y="3048305"/>
            <a:ext cx="9551406" cy="169277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just"/>
            <a:r>
              <a:rPr lang="fr-BE" sz="2800" b="1" dirty="0">
                <a:solidFill>
                  <a:srgbClr val="C9227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Abstention</a:t>
            </a:r>
            <a:r>
              <a:rPr lang="fr-BE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BE" sz="2800" b="1" dirty="0">
                <a:solidFill>
                  <a:srgbClr val="C92274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électorale : diagnostic et pistes de solutions</a:t>
            </a:r>
          </a:p>
          <a:p>
            <a:pPr algn="just"/>
            <a:r>
              <a:rPr lang="nl-NL" sz="2800" b="1" i="1" dirty="0">
                <a:solidFill>
                  <a:srgbClr val="C92274"/>
                </a:solidFill>
              </a:rPr>
              <a:t>Kiesonthouding: diagnose en mogelijke oplossingen</a:t>
            </a:r>
            <a:endParaRPr lang="fr-BE" sz="2800" b="1" i="1" dirty="0">
              <a:solidFill>
                <a:srgbClr val="C9227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endParaRPr lang="fr-BE" sz="2400" b="1" dirty="0">
              <a:solidFill>
                <a:srgbClr val="C9227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r>
              <a:rPr lang="fr-BE" sz="2400" b="1" dirty="0">
                <a:solidFill>
                  <a:srgbClr val="C92274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26.1.2023</a:t>
            </a:r>
            <a:endParaRPr lang="nl-NL" sz="2400" b="1" dirty="0">
              <a:solidFill>
                <a:srgbClr val="C92274"/>
              </a:solidFill>
            </a:endParaRPr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326B058A-AD4D-303B-9084-D5ADA5A1E1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9276"/>
            <a:ext cx="6128794" cy="1777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9762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300BE2-4DAF-F5AD-F437-471B3BB27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sz="4400" b="0" i="0" u="none" strike="noStrike" cap="none" baseline="0">
                <a:solidFill>
                  <a:srgbClr val="000000"/>
                </a:solidFill>
                <a:effectLst/>
                <a:uFillTx/>
                <a:latin typeface="Calibri"/>
              </a:rPr>
              <a:t>(Niet-)deelname aan de verkiezingen tijdens de Belgische parlementsverkiezingen (2019)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08CD9AD-D8F3-1B58-9639-52C56D3987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fr-BE" sz="1800" dirty="0"/>
          </a:p>
          <a:p>
            <a:pPr marL="0" indent="0" algn="ctr">
              <a:buNone/>
            </a:pPr>
            <a:r>
              <a:rPr lang="nl-BE" sz="1800" b="0" i="0" u="none" strike="noStrike" cap="none" baseline="0" dirty="0">
                <a:solidFill>
                  <a:srgbClr val="000000"/>
                </a:solidFill>
                <a:effectLst/>
                <a:uFillTx/>
                <a:latin typeface="Calibri"/>
              </a:rPr>
              <a:t>Verkiezing van de Kamer van Volksvertegenwoordigers (2019)</a:t>
            </a:r>
          </a:p>
          <a:p>
            <a:pPr marL="0" indent="0" algn="ctr">
              <a:buNone/>
            </a:pPr>
            <a:r>
              <a:rPr lang="nl-BE" sz="1800" b="0" i="0" u="none" strike="noStrike" cap="none" baseline="0" dirty="0">
                <a:solidFill>
                  <a:srgbClr val="000000"/>
                </a:solidFill>
                <a:effectLst/>
                <a:uFillTx/>
                <a:latin typeface="Calibri"/>
              </a:rPr>
              <a:t>Netto deelnamepercentage</a:t>
            </a:r>
          </a:p>
          <a:p>
            <a:pPr marL="0" indent="0">
              <a:buNone/>
            </a:pPr>
            <a:endParaRPr lang="fr-BE" dirty="0"/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C8BC15AF-6FD7-2703-3F14-AC94A57F97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6562054"/>
              </p:ext>
            </p:extLst>
          </p:nvPr>
        </p:nvGraphicFramePr>
        <p:xfrm>
          <a:off x="2999273" y="2793427"/>
          <a:ext cx="6193454" cy="3531631"/>
        </p:xfrm>
        <a:graphic>
          <a:graphicData uri="http://schemas.openxmlformats.org/drawingml/2006/table">
            <a:tbl>
              <a:tblPr firstRow="1" firstCol="1" bandRow="1"/>
              <a:tblGrid>
                <a:gridCol w="1726738">
                  <a:extLst>
                    <a:ext uri="{9D8B030D-6E8A-4147-A177-3AD203B41FA5}">
                      <a16:colId xmlns:a16="http://schemas.microsoft.com/office/drawing/2014/main" val="1609789101"/>
                    </a:ext>
                  </a:extLst>
                </a:gridCol>
                <a:gridCol w="1085947">
                  <a:extLst>
                    <a:ext uri="{9D8B030D-6E8A-4147-A177-3AD203B41FA5}">
                      <a16:colId xmlns:a16="http://schemas.microsoft.com/office/drawing/2014/main" val="885632160"/>
                    </a:ext>
                  </a:extLst>
                </a:gridCol>
                <a:gridCol w="1208875">
                  <a:extLst>
                    <a:ext uri="{9D8B030D-6E8A-4147-A177-3AD203B41FA5}">
                      <a16:colId xmlns:a16="http://schemas.microsoft.com/office/drawing/2014/main" val="2590863825"/>
                    </a:ext>
                  </a:extLst>
                </a:gridCol>
                <a:gridCol w="1085947">
                  <a:extLst>
                    <a:ext uri="{9D8B030D-6E8A-4147-A177-3AD203B41FA5}">
                      <a16:colId xmlns:a16="http://schemas.microsoft.com/office/drawing/2014/main" val="2370023056"/>
                    </a:ext>
                  </a:extLst>
                </a:gridCol>
                <a:gridCol w="1085947">
                  <a:extLst>
                    <a:ext uri="{9D8B030D-6E8A-4147-A177-3AD203B41FA5}">
                      <a16:colId xmlns:a16="http://schemas.microsoft.com/office/drawing/2014/main" val="4139473975"/>
                    </a:ext>
                  </a:extLst>
                </a:gridCol>
              </a:tblGrid>
              <a:tr h="512873">
                <a:tc>
                  <a:txBody>
                    <a:bodyPr/>
                    <a:lstStyle/>
                    <a:p>
                      <a:pPr algn="l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1300" b="0" i="0" u="none" strike="noStrike">
                          <a:effectLst/>
                          <a:latin typeface="Minion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316" marR="77316" marT="1364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BE" sz="1300" b="1" i="0" u="none" strike="noStrike" cap="none" baseline="0">
                          <a:solidFill>
                            <a:srgbClr val="000000"/>
                          </a:solidFill>
                          <a:effectLst/>
                          <a:uFillTx/>
                          <a:latin typeface="Minion"/>
                        </a:rPr>
                        <a:t>Wallonië</a:t>
                      </a:r>
                    </a:p>
                  </a:txBody>
                  <a:tcPr marL="77316" marR="77316" marT="136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BE" sz="1300" b="1" i="0" u="none" strike="noStrike" cap="none" baseline="0">
                          <a:solidFill>
                            <a:srgbClr val="000000"/>
                          </a:solidFill>
                          <a:effectLst/>
                          <a:uFillTx/>
                          <a:latin typeface="Minion"/>
                        </a:rPr>
                        <a:t>Brussels Hoofdstedelijk Gewest</a:t>
                      </a:r>
                    </a:p>
                  </a:txBody>
                  <a:tcPr marL="77316" marR="77316" marT="136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BE" sz="1300" b="1" i="0" u="none" strike="noStrike" cap="none" baseline="0">
                          <a:solidFill>
                            <a:srgbClr val="000000"/>
                          </a:solidFill>
                          <a:effectLst/>
                          <a:uFillTx/>
                          <a:latin typeface="Minion"/>
                        </a:rPr>
                        <a:t>Vlaanderen</a:t>
                      </a:r>
                    </a:p>
                  </a:txBody>
                  <a:tcPr marL="77316" marR="77316" marT="136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BE" sz="1300" b="1" i="0" u="none" strike="noStrike" cap="none" baseline="0">
                          <a:solidFill>
                            <a:srgbClr val="000000"/>
                          </a:solidFill>
                          <a:effectLst/>
                          <a:uFillTx/>
                          <a:latin typeface="Minion"/>
                        </a:rPr>
                        <a:t>Totaal</a:t>
                      </a:r>
                    </a:p>
                  </a:txBody>
                  <a:tcPr marL="77316" marR="77316" marT="136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9806756"/>
                  </a:ext>
                </a:extLst>
              </a:tr>
              <a:tr h="293331">
                <a:tc>
                  <a:txBody>
                    <a:bodyPr/>
                    <a:lstStyle/>
                    <a:p>
                      <a:pPr algn="l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BE" sz="1300" b="0" i="0" u="none" strike="noStrike" cap="none" baseline="0">
                          <a:solidFill>
                            <a:srgbClr val="000000"/>
                          </a:solidFill>
                          <a:effectLst/>
                          <a:uFillTx/>
                          <a:latin typeface="Minion"/>
                        </a:rPr>
                        <a:t>Ingeschreven kiezers</a:t>
                      </a:r>
                    </a:p>
                  </a:txBody>
                  <a:tcPr marL="77316" marR="77316" marT="136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BE" sz="1300" b="0" i="0" u="none" strike="noStrike" cap="none" baseline="0">
                          <a:solidFill>
                            <a:srgbClr val="000000"/>
                          </a:solidFill>
                          <a:effectLst/>
                          <a:uFillTx/>
                          <a:latin typeface="Minion"/>
                        </a:rPr>
                        <a:t>2 625 676</a:t>
                      </a:r>
                    </a:p>
                  </a:txBody>
                  <a:tcPr marL="77316" marR="77316" marT="136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BE" sz="1300" b="0" i="0" u="none" strike="noStrike" cap="none" baseline="0">
                          <a:solidFill>
                            <a:srgbClr val="000000"/>
                          </a:solidFill>
                          <a:effectLst/>
                          <a:uFillTx/>
                          <a:latin typeface="Minion"/>
                        </a:rPr>
                        <a:t>623 162</a:t>
                      </a:r>
                    </a:p>
                  </a:txBody>
                  <a:tcPr marL="77316" marR="77316" marT="136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BE" sz="1300" b="0" i="0" u="none" strike="noStrike" cap="none" baseline="0">
                          <a:solidFill>
                            <a:srgbClr val="000000"/>
                          </a:solidFill>
                          <a:effectLst/>
                          <a:uFillTx/>
                          <a:latin typeface="Minion"/>
                        </a:rPr>
                        <a:t>4 918 871</a:t>
                      </a:r>
                    </a:p>
                  </a:txBody>
                  <a:tcPr marL="77316" marR="77316" marT="136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BE" sz="1300" b="0" i="0" u="none" strike="noStrike" cap="none" baseline="0">
                          <a:solidFill>
                            <a:srgbClr val="000000"/>
                          </a:solidFill>
                          <a:effectLst/>
                          <a:uFillTx/>
                          <a:latin typeface="Minion"/>
                        </a:rPr>
                        <a:t>8 167 709</a:t>
                      </a:r>
                    </a:p>
                  </a:txBody>
                  <a:tcPr marL="77316" marR="77316" marT="136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5456517"/>
                  </a:ext>
                </a:extLst>
              </a:tr>
              <a:tr h="293331">
                <a:tc>
                  <a:txBody>
                    <a:bodyPr/>
                    <a:lstStyle/>
                    <a:p>
                      <a:pPr algn="l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BE" sz="1300" b="0" i="0" u="none" strike="noStrike" cap="none" baseline="0">
                          <a:solidFill>
                            <a:srgbClr val="000000"/>
                          </a:solidFill>
                          <a:effectLst/>
                          <a:uFillTx/>
                          <a:latin typeface="Minion"/>
                        </a:rPr>
                        <a:t>Geldige stemmen</a:t>
                      </a:r>
                    </a:p>
                  </a:txBody>
                  <a:tcPr marL="77316" marR="77316" marT="136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BE" sz="1300" b="0" i="0" u="none" strike="noStrike" cap="none" baseline="0">
                          <a:solidFill>
                            <a:srgbClr val="000000"/>
                          </a:solidFill>
                          <a:effectLst/>
                          <a:uFillTx/>
                          <a:latin typeface="Minion"/>
                        </a:rPr>
                        <a:t>2 072 774</a:t>
                      </a:r>
                    </a:p>
                  </a:txBody>
                  <a:tcPr marL="77316" marR="77316" marT="136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BE" sz="1300" b="0" i="0" u="none" strike="noStrike" cap="none" baseline="0">
                          <a:solidFill>
                            <a:srgbClr val="000000"/>
                          </a:solidFill>
                          <a:effectLst/>
                          <a:uFillTx/>
                          <a:latin typeface="Minion"/>
                        </a:rPr>
                        <a:t>501 459</a:t>
                      </a:r>
                    </a:p>
                  </a:txBody>
                  <a:tcPr marL="77316" marR="77316" marT="136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BE" sz="1300" b="0" i="0" u="none" strike="noStrike" cap="none" baseline="0">
                          <a:solidFill>
                            <a:srgbClr val="000000"/>
                          </a:solidFill>
                          <a:effectLst/>
                          <a:uFillTx/>
                          <a:latin typeface="Minion"/>
                        </a:rPr>
                        <a:t>4 206 305</a:t>
                      </a:r>
                    </a:p>
                  </a:txBody>
                  <a:tcPr marL="77316" marR="77316" marT="136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BE" sz="1300" b="0" i="0" u="none" strike="noStrike" cap="none" baseline="0">
                          <a:solidFill>
                            <a:srgbClr val="000000"/>
                          </a:solidFill>
                          <a:effectLst/>
                          <a:uFillTx/>
                          <a:latin typeface="Minion"/>
                        </a:rPr>
                        <a:t>6 780 538</a:t>
                      </a:r>
                    </a:p>
                  </a:txBody>
                  <a:tcPr marL="77316" marR="77316" marT="136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4749831"/>
                  </a:ext>
                </a:extLst>
              </a:tr>
              <a:tr h="512873">
                <a:tc>
                  <a:txBody>
                    <a:bodyPr/>
                    <a:lstStyle/>
                    <a:p>
                      <a:pPr algn="r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BE" sz="1300" b="0" i="1" u="none" strike="noStrike" cap="none" baseline="0">
                          <a:solidFill>
                            <a:srgbClr val="000000"/>
                          </a:solidFill>
                          <a:effectLst/>
                          <a:uFillTx/>
                          <a:latin typeface="Minion"/>
                        </a:rPr>
                        <a:t>Percentage van de ingeschreven kiezers</a:t>
                      </a:r>
                    </a:p>
                  </a:txBody>
                  <a:tcPr marL="77316" marR="77316" marT="136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1300" b="0" i="1" u="none" strike="noStrike">
                          <a:effectLst/>
                          <a:latin typeface="Minion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78,9</a:t>
                      </a:r>
                      <a:endParaRPr lang="fr-FR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316" marR="77316" marT="136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1300" b="0" i="1" u="none" strike="noStrike">
                          <a:effectLst/>
                          <a:latin typeface="Minion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80,5</a:t>
                      </a:r>
                      <a:endParaRPr lang="fr-FR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316" marR="77316" marT="136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1300" b="0" i="1" u="none" strike="noStrike">
                          <a:effectLst/>
                          <a:latin typeface="Minion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85,5</a:t>
                      </a:r>
                      <a:endParaRPr lang="fr-FR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316" marR="77316" marT="136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1300" b="0" i="1" u="none" strike="noStrike">
                          <a:effectLst/>
                          <a:latin typeface="Minion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83,0</a:t>
                      </a:r>
                      <a:endParaRPr lang="fr-FR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316" marR="77316" marT="136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2726731"/>
                  </a:ext>
                </a:extLst>
              </a:tr>
              <a:tr h="512873">
                <a:tc>
                  <a:txBody>
                    <a:bodyPr/>
                    <a:lstStyle/>
                    <a:p>
                      <a:pPr algn="l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BE" sz="1300" b="0" i="0" u="none" strike="noStrike" cap="none" baseline="0">
                          <a:solidFill>
                            <a:srgbClr val="000000"/>
                          </a:solidFill>
                          <a:effectLst/>
                          <a:uFillTx/>
                          <a:latin typeface="Minion"/>
                        </a:rPr>
                        <a:t>Kiezers die niet komen opdagen bij de stemming</a:t>
                      </a:r>
                    </a:p>
                  </a:txBody>
                  <a:tcPr marL="77316" marR="77316" marT="136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BE" sz="1300" b="0" i="0" u="none" strike="noStrike" cap="none" baseline="0">
                          <a:solidFill>
                            <a:srgbClr val="000000"/>
                          </a:solidFill>
                          <a:effectLst/>
                          <a:uFillTx/>
                          <a:latin typeface="Minion"/>
                        </a:rPr>
                        <a:t>358 472</a:t>
                      </a:r>
                    </a:p>
                  </a:txBody>
                  <a:tcPr marL="77316" marR="77316" marT="136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BE" sz="1300" b="0" i="0" u="none" strike="noStrike" cap="none" baseline="0">
                          <a:solidFill>
                            <a:srgbClr val="000000"/>
                          </a:solidFill>
                          <a:effectLst/>
                          <a:uFillTx/>
                          <a:latin typeface="Minion"/>
                        </a:rPr>
                        <a:t>85 053</a:t>
                      </a:r>
                    </a:p>
                  </a:txBody>
                  <a:tcPr marL="77316" marR="77316" marT="136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BE" sz="1300" b="0" i="0" u="none" strike="noStrike" cap="none" baseline="0">
                          <a:solidFill>
                            <a:srgbClr val="000000"/>
                          </a:solidFill>
                          <a:effectLst/>
                          <a:uFillTx/>
                          <a:latin typeface="Minion"/>
                        </a:rPr>
                        <a:t>505 551</a:t>
                      </a:r>
                    </a:p>
                  </a:txBody>
                  <a:tcPr marL="77316" marR="77316" marT="136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BE" sz="1300" b="0" i="0" u="none" strike="noStrike" cap="none" baseline="0">
                          <a:solidFill>
                            <a:srgbClr val="000000"/>
                          </a:solidFill>
                          <a:effectLst/>
                          <a:uFillTx/>
                          <a:latin typeface="Minion"/>
                        </a:rPr>
                        <a:t>949 076</a:t>
                      </a:r>
                    </a:p>
                  </a:txBody>
                  <a:tcPr marL="77316" marR="77316" marT="136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0356669"/>
                  </a:ext>
                </a:extLst>
              </a:tr>
              <a:tr h="293331">
                <a:tc>
                  <a:txBody>
                    <a:bodyPr/>
                    <a:lstStyle/>
                    <a:p>
                      <a:pPr algn="l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BE" sz="1300" b="0" i="0" u="none" strike="noStrike" cap="none" baseline="0">
                          <a:solidFill>
                            <a:srgbClr val="000000"/>
                          </a:solidFill>
                          <a:effectLst/>
                          <a:uFillTx/>
                          <a:latin typeface="Minion"/>
                        </a:rPr>
                        <a:t>Blanco en ongeldige stemmen</a:t>
                      </a:r>
                    </a:p>
                  </a:txBody>
                  <a:tcPr marL="77316" marR="77316" marT="136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BE" sz="1300" b="0" i="0" u="none" strike="noStrike" cap="none" baseline="0">
                          <a:solidFill>
                            <a:srgbClr val="000000"/>
                          </a:solidFill>
                          <a:effectLst/>
                          <a:uFillTx/>
                          <a:latin typeface="Minion"/>
                        </a:rPr>
                        <a:t>194 430</a:t>
                      </a:r>
                    </a:p>
                  </a:txBody>
                  <a:tcPr marL="77316" marR="77316" marT="136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BE" sz="1300" b="0" i="0" u="none" strike="noStrike" cap="none" baseline="0">
                          <a:solidFill>
                            <a:srgbClr val="000000"/>
                          </a:solidFill>
                          <a:effectLst/>
                          <a:uFillTx/>
                          <a:latin typeface="Minion"/>
                        </a:rPr>
                        <a:t>36 650</a:t>
                      </a:r>
                    </a:p>
                  </a:txBody>
                  <a:tcPr marL="77316" marR="77316" marT="136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BE" sz="1300" b="0" i="0" u="none" strike="noStrike" cap="none" baseline="0">
                          <a:solidFill>
                            <a:srgbClr val="000000"/>
                          </a:solidFill>
                          <a:effectLst/>
                          <a:uFillTx/>
                          <a:latin typeface="Minion"/>
                        </a:rPr>
                        <a:t>207 015</a:t>
                      </a:r>
                    </a:p>
                  </a:txBody>
                  <a:tcPr marL="77316" marR="77316" marT="136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BE" sz="1300" b="0" i="0" u="none" strike="noStrike" cap="none" baseline="0">
                          <a:solidFill>
                            <a:srgbClr val="000000"/>
                          </a:solidFill>
                          <a:effectLst/>
                          <a:uFillTx/>
                          <a:latin typeface="Minion"/>
                        </a:rPr>
                        <a:t>438 095</a:t>
                      </a:r>
                    </a:p>
                  </a:txBody>
                  <a:tcPr marL="77316" marR="77316" marT="136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4444150"/>
                  </a:ext>
                </a:extLst>
              </a:tr>
              <a:tr h="293331">
                <a:tc>
                  <a:txBody>
                    <a:bodyPr/>
                    <a:lstStyle/>
                    <a:p>
                      <a:pPr algn="l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BE" sz="1300" b="0" i="0" u="none" strike="noStrike" cap="none" baseline="0">
                          <a:solidFill>
                            <a:srgbClr val="000000"/>
                          </a:solidFill>
                          <a:effectLst/>
                          <a:uFillTx/>
                          <a:latin typeface="Minion"/>
                        </a:rPr>
                        <a:t>Totaal</a:t>
                      </a:r>
                    </a:p>
                  </a:txBody>
                  <a:tcPr marL="77316" marR="77316" marT="136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BE" sz="1300" b="0" i="0" u="none" strike="noStrike" cap="none" baseline="0">
                          <a:solidFill>
                            <a:srgbClr val="000000"/>
                          </a:solidFill>
                          <a:effectLst/>
                          <a:uFillTx/>
                          <a:latin typeface="Minion"/>
                        </a:rPr>
                        <a:t>552 902</a:t>
                      </a:r>
                    </a:p>
                  </a:txBody>
                  <a:tcPr marL="77316" marR="77316" marT="136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BE" sz="1300" b="0" i="0" u="none" strike="noStrike" cap="none" baseline="0">
                          <a:solidFill>
                            <a:srgbClr val="000000"/>
                          </a:solidFill>
                          <a:effectLst/>
                          <a:uFillTx/>
                          <a:latin typeface="Minion"/>
                        </a:rPr>
                        <a:t>121 703</a:t>
                      </a:r>
                    </a:p>
                  </a:txBody>
                  <a:tcPr marL="77316" marR="77316" marT="136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BE" sz="1300" b="0" i="0" u="none" strike="noStrike" cap="none" baseline="0">
                          <a:solidFill>
                            <a:srgbClr val="000000"/>
                          </a:solidFill>
                          <a:effectLst/>
                          <a:uFillTx/>
                          <a:latin typeface="Minion"/>
                        </a:rPr>
                        <a:t>712 566</a:t>
                      </a:r>
                    </a:p>
                  </a:txBody>
                  <a:tcPr marL="77316" marR="77316" marT="136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BE" sz="1300" b="0" i="0" u="none" strike="noStrike" cap="none" baseline="0">
                          <a:solidFill>
                            <a:srgbClr val="000000"/>
                          </a:solidFill>
                          <a:effectLst/>
                          <a:uFillTx/>
                          <a:latin typeface="Minion"/>
                        </a:rPr>
                        <a:t>1 387 171</a:t>
                      </a:r>
                    </a:p>
                  </a:txBody>
                  <a:tcPr marL="77316" marR="77316" marT="136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0547085"/>
                  </a:ext>
                </a:extLst>
              </a:tr>
              <a:tr h="512873">
                <a:tc>
                  <a:txBody>
                    <a:bodyPr/>
                    <a:lstStyle/>
                    <a:p>
                      <a:pPr algn="r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BE" sz="1300" b="0" i="1" u="none" strike="noStrike" cap="none" baseline="0">
                          <a:solidFill>
                            <a:srgbClr val="000000"/>
                          </a:solidFill>
                          <a:effectLst/>
                          <a:uFillTx/>
                          <a:latin typeface="Minion"/>
                        </a:rPr>
                        <a:t>Percentage van de ingeschreven kiezers</a:t>
                      </a:r>
                    </a:p>
                  </a:txBody>
                  <a:tcPr marL="77316" marR="77316" marT="136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1300" b="0" i="1" u="none" strike="noStrike">
                          <a:effectLst/>
                          <a:latin typeface="Minion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21,1</a:t>
                      </a:r>
                      <a:endParaRPr lang="fr-FR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316" marR="77316" marT="136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1300" b="0" i="1" u="none" strike="noStrike">
                          <a:effectLst/>
                          <a:latin typeface="Minion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19,5</a:t>
                      </a:r>
                      <a:endParaRPr lang="fr-FR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316" marR="77316" marT="136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1300" b="0" i="1" u="none" strike="noStrike">
                          <a:effectLst/>
                          <a:latin typeface="Minion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14,5</a:t>
                      </a:r>
                      <a:endParaRPr lang="fr-FR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316" marR="77316" marT="136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1300" b="0" i="1" u="none" strike="noStrike">
                          <a:effectLst/>
                          <a:latin typeface="Minion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17,0</a:t>
                      </a:r>
                      <a:endParaRPr lang="fr-FR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316" marR="77316" marT="136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72795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95228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1A294A72-4482-2C6F-B660-8618EC975136}"/>
              </a:ext>
            </a:extLst>
          </p:cNvPr>
          <p:cNvGraphicFramePr/>
          <p:nvPr/>
        </p:nvGraphicFramePr>
        <p:xfrm>
          <a:off x="646921" y="1203649"/>
          <a:ext cx="11100320" cy="5514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3AA78057-9841-D4B6-E9B9-F2BFEB5184A2}"/>
              </a:ext>
            </a:extLst>
          </p:cNvPr>
          <p:cNvSpPr txBox="1"/>
          <p:nvPr/>
        </p:nvSpPr>
        <p:spPr>
          <a:xfrm>
            <a:off x="646921" y="261258"/>
            <a:ext cx="1058713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nl-BE" sz="2400" b="0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effectLst/>
                <a:latin typeface="+mn-lt"/>
                <a:ea typeface="+mn-ea"/>
                <a:cs typeface="+mn-cs"/>
              </a:rPr>
              <a:t>Verkiezing van de Kamer van Volksvertegenwoordigers</a:t>
            </a:r>
            <a:r>
              <a:rPr lang="fr-FR" sz="2400" b="0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2400" b="0" i="0" u="none" strike="noStrike" baseline="0" dirty="0">
                <a:effectLst/>
              </a:rPr>
              <a:t>(1946-2019)</a:t>
            </a:r>
            <a:br>
              <a:rPr lang="fr-FR" sz="2400" b="0" i="0" u="none" strike="noStrike" baseline="0" dirty="0">
                <a:effectLst/>
              </a:rPr>
            </a:br>
            <a:r>
              <a:rPr lang="nl-NL" sz="2400" b="0" i="0" u="none" strike="noStrike" baseline="0" dirty="0">
                <a:effectLst/>
              </a:rPr>
              <a:t>Veranderingen in </a:t>
            </a:r>
            <a:r>
              <a:rPr lang="nl-BE" sz="2400" b="0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effectLst/>
                <a:latin typeface="+mn-lt"/>
                <a:ea typeface="+mn-ea"/>
                <a:cs typeface="+mn-cs"/>
              </a:rPr>
              <a:t>absenteïsme en stemonthouding</a:t>
            </a:r>
            <a:endParaRPr lang="fr-BE" sz="2400" b="0" i="0" u="none" strike="noStrike" kern="1200" spc="0" baseline="0" dirty="0">
              <a:solidFill>
                <a:prstClr val="black">
                  <a:lumMod val="65000"/>
                  <a:lumOff val="35000"/>
                </a:prstClr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9177340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300BE2-4DAF-F5AD-F437-471B3BB27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sz="4400" b="0" i="0" u="none" strike="noStrike" cap="none" baseline="0">
                <a:solidFill>
                  <a:srgbClr val="000000"/>
                </a:solidFill>
                <a:effectLst/>
                <a:uFillTx/>
                <a:latin typeface="Calibri"/>
              </a:rPr>
              <a:t>(Niet-)deelname aan de verkiezingen tijdens de Belgische parlementsverkiezingen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08CD9AD-D8F3-1B58-9639-52C56D3987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fr-BE" sz="1800"/>
          </a:p>
          <a:p>
            <a:pPr marL="0" indent="0" algn="ctr">
              <a:buNone/>
            </a:pPr>
            <a:r>
              <a:rPr lang="nl-BE" sz="1800" b="0" i="0" u="none" strike="noStrike" cap="none" baseline="0">
                <a:solidFill>
                  <a:srgbClr val="000000"/>
                </a:solidFill>
                <a:effectLst/>
                <a:uFillTx/>
                <a:latin typeface="Calibri"/>
              </a:rPr>
              <a:t>Verkiezing van de Kamer van Volksvertegenwoordigers (1995-2019)</a:t>
            </a:r>
          </a:p>
          <a:p>
            <a:pPr marL="0" indent="0" algn="ctr">
              <a:buNone/>
            </a:pPr>
            <a:r>
              <a:rPr lang="nl-BE" sz="1800" b="0" i="0" u="none" strike="noStrike" cap="none" baseline="0">
                <a:solidFill>
                  <a:srgbClr val="000000"/>
                </a:solidFill>
                <a:effectLst/>
                <a:uFillTx/>
                <a:latin typeface="Calibri"/>
              </a:rPr>
              <a:t>Verkiezingsdeelname in de acht Brusselse kantons</a:t>
            </a:r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FBBF4EC3-2DFB-3D09-24D4-D4A58913FA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0109025"/>
              </p:ext>
            </p:extLst>
          </p:nvPr>
        </p:nvGraphicFramePr>
        <p:xfrm>
          <a:off x="1772816" y="2855029"/>
          <a:ext cx="9147115" cy="2985936"/>
        </p:xfrm>
        <a:graphic>
          <a:graphicData uri="http://schemas.openxmlformats.org/drawingml/2006/table">
            <a:tbl>
              <a:tblPr/>
              <a:tblGrid>
                <a:gridCol w="2027737">
                  <a:extLst>
                    <a:ext uri="{9D8B030D-6E8A-4147-A177-3AD203B41FA5}">
                      <a16:colId xmlns:a16="http://schemas.microsoft.com/office/drawing/2014/main" val="2868090081"/>
                    </a:ext>
                  </a:extLst>
                </a:gridCol>
                <a:gridCol w="1017054">
                  <a:extLst>
                    <a:ext uri="{9D8B030D-6E8A-4147-A177-3AD203B41FA5}">
                      <a16:colId xmlns:a16="http://schemas.microsoft.com/office/drawing/2014/main" val="2999312741"/>
                    </a:ext>
                  </a:extLst>
                </a:gridCol>
                <a:gridCol w="1017054">
                  <a:extLst>
                    <a:ext uri="{9D8B030D-6E8A-4147-A177-3AD203B41FA5}">
                      <a16:colId xmlns:a16="http://schemas.microsoft.com/office/drawing/2014/main" val="3487031894"/>
                    </a:ext>
                  </a:extLst>
                </a:gridCol>
                <a:gridCol w="1017054">
                  <a:extLst>
                    <a:ext uri="{9D8B030D-6E8A-4147-A177-3AD203B41FA5}">
                      <a16:colId xmlns:a16="http://schemas.microsoft.com/office/drawing/2014/main" val="759206100"/>
                    </a:ext>
                  </a:extLst>
                </a:gridCol>
                <a:gridCol w="1017054">
                  <a:extLst>
                    <a:ext uri="{9D8B030D-6E8A-4147-A177-3AD203B41FA5}">
                      <a16:colId xmlns:a16="http://schemas.microsoft.com/office/drawing/2014/main" val="479447573"/>
                    </a:ext>
                  </a:extLst>
                </a:gridCol>
                <a:gridCol w="1017054">
                  <a:extLst>
                    <a:ext uri="{9D8B030D-6E8A-4147-A177-3AD203B41FA5}">
                      <a16:colId xmlns:a16="http://schemas.microsoft.com/office/drawing/2014/main" val="2960306125"/>
                    </a:ext>
                  </a:extLst>
                </a:gridCol>
                <a:gridCol w="1017054">
                  <a:extLst>
                    <a:ext uri="{9D8B030D-6E8A-4147-A177-3AD203B41FA5}">
                      <a16:colId xmlns:a16="http://schemas.microsoft.com/office/drawing/2014/main" val="3478497871"/>
                    </a:ext>
                  </a:extLst>
                </a:gridCol>
                <a:gridCol w="1017054">
                  <a:extLst>
                    <a:ext uri="{9D8B030D-6E8A-4147-A177-3AD203B41FA5}">
                      <a16:colId xmlns:a16="http://schemas.microsoft.com/office/drawing/2014/main" val="3931769504"/>
                    </a:ext>
                  </a:extLst>
                </a:gridCol>
              </a:tblGrid>
              <a:tr h="291444">
                <a:tc>
                  <a:txBody>
                    <a:bodyPr/>
                    <a:lstStyle/>
                    <a:p>
                      <a:pPr algn="l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1000" b="0" i="0" u="none" strike="noStrike">
                          <a:effectLst/>
                          <a:latin typeface="Minion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35" marR="47735" marT="1022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1000" b="1" i="0" u="none" strike="noStrike">
                          <a:effectLst/>
                          <a:latin typeface="Minion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1995</a:t>
                      </a:r>
                      <a:endParaRPr lang="fr-FR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35" marR="47735" marT="102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1000" b="1" i="0" u="none" strike="noStrike">
                          <a:effectLst/>
                          <a:latin typeface="Minion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1999</a:t>
                      </a:r>
                      <a:endParaRPr lang="fr-FR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35" marR="47735" marT="102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1000" b="1" i="0" u="none" strike="noStrike">
                          <a:effectLst/>
                          <a:latin typeface="Minion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2003</a:t>
                      </a:r>
                      <a:endParaRPr lang="fr-FR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35" marR="47735" marT="102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1000" b="1" i="0" u="none" strike="noStrike">
                          <a:effectLst/>
                          <a:latin typeface="Minion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2007</a:t>
                      </a:r>
                      <a:endParaRPr lang="fr-FR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35" marR="47735" marT="102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1000" b="1" i="0" u="none" strike="noStrike">
                          <a:effectLst/>
                          <a:latin typeface="Minion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2010</a:t>
                      </a:r>
                      <a:endParaRPr lang="fr-FR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35" marR="47735" marT="102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1000" b="1" i="0" u="none" strike="noStrike">
                          <a:effectLst/>
                          <a:latin typeface="Minion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2014</a:t>
                      </a:r>
                      <a:endParaRPr lang="fr-FR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35" marR="47735" marT="102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1000" b="1" i="0" u="none" strike="noStrike">
                          <a:effectLst/>
                          <a:latin typeface="Minion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fr-FR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35" marR="47735" marT="102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1702437"/>
                  </a:ext>
                </a:extLst>
              </a:tr>
              <a:tr h="291444">
                <a:tc>
                  <a:txBody>
                    <a:bodyPr/>
                    <a:lstStyle/>
                    <a:p>
                      <a:pPr algn="l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BE" sz="1000" b="0" i="0" u="none" strike="noStrike" cap="none" baseline="0">
                          <a:solidFill>
                            <a:srgbClr val="000000"/>
                          </a:solidFill>
                          <a:effectLst/>
                          <a:uFillTx/>
                          <a:latin typeface="Minion"/>
                        </a:rPr>
                        <a:t>Ingeschreven kiezers</a:t>
                      </a:r>
                    </a:p>
                  </a:txBody>
                  <a:tcPr marL="47735" marR="47735" marT="102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BE" sz="1000" b="0" i="0" u="none" strike="noStrike" cap="none" baseline="0">
                          <a:solidFill>
                            <a:srgbClr val="000000"/>
                          </a:solidFill>
                          <a:effectLst/>
                          <a:uFillTx/>
                          <a:latin typeface="Minion"/>
                        </a:rPr>
                        <a:t>537 394</a:t>
                      </a:r>
                    </a:p>
                  </a:txBody>
                  <a:tcPr marL="47735" marR="47735" marT="102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BE" sz="1000" b="0" i="0" u="none" strike="noStrike" cap="none" baseline="0">
                          <a:solidFill>
                            <a:srgbClr val="000000"/>
                          </a:solidFill>
                          <a:effectLst/>
                          <a:uFillTx/>
                          <a:latin typeface="Minion"/>
                        </a:rPr>
                        <a:t>544 044</a:t>
                      </a:r>
                    </a:p>
                  </a:txBody>
                  <a:tcPr marL="47735" marR="47735" marT="102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BE" sz="1000" b="0" i="0" u="none" strike="noStrike" cap="none" baseline="0">
                          <a:solidFill>
                            <a:srgbClr val="000000"/>
                          </a:solidFill>
                          <a:effectLst/>
                          <a:uFillTx/>
                          <a:latin typeface="Minion"/>
                        </a:rPr>
                        <a:t>562 914</a:t>
                      </a:r>
                    </a:p>
                  </a:txBody>
                  <a:tcPr marL="47735" marR="47735" marT="102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BE" sz="1000" b="0" i="0" u="none" strike="noStrike" cap="none" baseline="0">
                          <a:solidFill>
                            <a:srgbClr val="000000"/>
                          </a:solidFill>
                          <a:effectLst/>
                          <a:uFillTx/>
                          <a:latin typeface="Minion"/>
                        </a:rPr>
                        <a:t>570 505</a:t>
                      </a:r>
                    </a:p>
                  </a:txBody>
                  <a:tcPr marL="47735" marR="47735" marT="102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BE" sz="1000" b="0" i="0" u="none" strike="noStrike" cap="none" baseline="0">
                          <a:solidFill>
                            <a:srgbClr val="000000"/>
                          </a:solidFill>
                          <a:effectLst/>
                          <a:uFillTx/>
                          <a:latin typeface="Minion"/>
                        </a:rPr>
                        <a:t>576 919</a:t>
                      </a:r>
                    </a:p>
                  </a:txBody>
                  <a:tcPr marL="47735" marR="47735" marT="102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BE" sz="1000" b="0" i="0" u="none" strike="noStrike" cap="none" baseline="0">
                          <a:solidFill>
                            <a:srgbClr val="000000"/>
                          </a:solidFill>
                          <a:effectLst/>
                          <a:uFillTx/>
                          <a:latin typeface="Minion"/>
                        </a:rPr>
                        <a:t>585 868</a:t>
                      </a:r>
                    </a:p>
                  </a:txBody>
                  <a:tcPr marL="47735" marR="47735" marT="102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BE" sz="1000" b="0" i="0" u="none" strike="noStrike" cap="none" baseline="0">
                          <a:solidFill>
                            <a:srgbClr val="000000"/>
                          </a:solidFill>
                          <a:effectLst/>
                          <a:uFillTx/>
                          <a:latin typeface="Minion"/>
                        </a:rPr>
                        <a:t>590 642</a:t>
                      </a:r>
                    </a:p>
                  </a:txBody>
                  <a:tcPr marL="47735" marR="47735" marT="102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5450165"/>
                  </a:ext>
                </a:extLst>
              </a:tr>
              <a:tr h="291444">
                <a:tc>
                  <a:txBody>
                    <a:bodyPr/>
                    <a:lstStyle/>
                    <a:p>
                      <a:pPr algn="l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BE" sz="1000" b="0" i="0" u="none" strike="noStrike" cap="none" baseline="0">
                          <a:solidFill>
                            <a:srgbClr val="000000"/>
                          </a:solidFill>
                          <a:effectLst/>
                          <a:uFillTx/>
                          <a:latin typeface="Minion"/>
                        </a:rPr>
                        <a:t>Ingediende stembiljetten</a:t>
                      </a:r>
                    </a:p>
                  </a:txBody>
                  <a:tcPr marL="47735" marR="47735" marT="102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BE" sz="1000" b="0" i="0" u="none" strike="noStrike" cap="none" baseline="0">
                          <a:solidFill>
                            <a:srgbClr val="000000"/>
                          </a:solidFill>
                          <a:effectLst/>
                          <a:uFillTx/>
                          <a:latin typeface="Minion"/>
                        </a:rPr>
                        <a:t>445 123</a:t>
                      </a:r>
                    </a:p>
                  </a:txBody>
                  <a:tcPr marL="47735" marR="47735" marT="102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BE" sz="1000" b="0" i="0" u="none" strike="noStrike" cap="none" baseline="0">
                          <a:solidFill>
                            <a:srgbClr val="000000"/>
                          </a:solidFill>
                          <a:effectLst/>
                          <a:uFillTx/>
                          <a:latin typeface="Minion"/>
                        </a:rPr>
                        <a:t>448 869</a:t>
                      </a:r>
                    </a:p>
                  </a:txBody>
                  <a:tcPr marL="47735" marR="47735" marT="102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BE" sz="1000" b="0" i="0" u="none" strike="noStrike" cap="none" baseline="0">
                          <a:solidFill>
                            <a:srgbClr val="000000"/>
                          </a:solidFill>
                          <a:effectLst/>
                          <a:uFillTx/>
                          <a:latin typeface="Minion"/>
                        </a:rPr>
                        <a:t>478 461</a:t>
                      </a:r>
                    </a:p>
                  </a:txBody>
                  <a:tcPr marL="47735" marR="47735" marT="102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BE" sz="1000" b="0" i="0" u="none" strike="noStrike" cap="none" baseline="0">
                          <a:solidFill>
                            <a:srgbClr val="000000"/>
                          </a:solidFill>
                          <a:effectLst/>
                          <a:uFillTx/>
                          <a:latin typeface="Minion"/>
                        </a:rPr>
                        <a:t>483 241</a:t>
                      </a:r>
                    </a:p>
                  </a:txBody>
                  <a:tcPr marL="47735" marR="47735" marT="102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BE" sz="1000" b="0" i="0" u="none" strike="noStrike" cap="none" baseline="0">
                          <a:solidFill>
                            <a:srgbClr val="000000"/>
                          </a:solidFill>
                          <a:effectLst/>
                          <a:uFillTx/>
                          <a:latin typeface="Minion"/>
                        </a:rPr>
                        <a:t>478 869</a:t>
                      </a:r>
                    </a:p>
                  </a:txBody>
                  <a:tcPr marL="47735" marR="47735" marT="102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BE" sz="1000" b="0" i="0" u="none" strike="noStrike" cap="none" baseline="0">
                          <a:solidFill>
                            <a:srgbClr val="000000"/>
                          </a:solidFill>
                          <a:effectLst/>
                          <a:uFillTx/>
                          <a:latin typeface="Minion"/>
                        </a:rPr>
                        <a:t>489 677</a:t>
                      </a:r>
                    </a:p>
                  </a:txBody>
                  <a:tcPr marL="47735" marR="47735" marT="102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BE" sz="1000" b="0" i="0" u="none" strike="noStrike" cap="none" baseline="0">
                          <a:solidFill>
                            <a:srgbClr val="000000"/>
                          </a:solidFill>
                          <a:effectLst/>
                          <a:uFillTx/>
                          <a:latin typeface="Minion"/>
                        </a:rPr>
                        <a:t>492 511</a:t>
                      </a:r>
                    </a:p>
                  </a:txBody>
                  <a:tcPr marL="47735" marR="47735" marT="102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4784239"/>
                  </a:ext>
                </a:extLst>
              </a:tr>
              <a:tr h="509572">
                <a:tc>
                  <a:txBody>
                    <a:bodyPr/>
                    <a:lstStyle/>
                    <a:p>
                      <a:pPr algn="r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BE" sz="1000" b="0" i="1" u="none" strike="noStrike" cap="none" baseline="0">
                          <a:solidFill>
                            <a:srgbClr val="000000"/>
                          </a:solidFill>
                          <a:effectLst/>
                          <a:uFillTx/>
                          <a:latin typeface="Minion"/>
                        </a:rPr>
                        <a:t>Percentage van de ingeschreven kiezers</a:t>
                      </a:r>
                    </a:p>
                  </a:txBody>
                  <a:tcPr marL="47735" marR="47735" marT="102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1000" b="0" i="1" u="none" strike="noStrike">
                          <a:effectLst/>
                          <a:latin typeface="Minion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82,8</a:t>
                      </a:r>
                      <a:endParaRPr lang="fr-FR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35" marR="47735" marT="102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1000" b="0" i="1" u="none" strike="noStrike">
                          <a:effectLst/>
                          <a:latin typeface="Minion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82,5</a:t>
                      </a:r>
                      <a:endParaRPr lang="fr-FR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35" marR="47735" marT="102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1000" b="0" i="1" u="none" strike="noStrike">
                          <a:effectLst/>
                          <a:latin typeface="Minion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85,0</a:t>
                      </a:r>
                      <a:endParaRPr lang="fr-FR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35" marR="47735" marT="102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1000" b="0" i="1" u="none" strike="noStrike">
                          <a:effectLst/>
                          <a:latin typeface="Minion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84,7</a:t>
                      </a:r>
                      <a:endParaRPr lang="fr-FR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35" marR="47735" marT="102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1000" b="0" i="1" u="none" strike="noStrike">
                          <a:effectLst/>
                          <a:latin typeface="Minion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83,0</a:t>
                      </a:r>
                      <a:endParaRPr lang="fr-FR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35" marR="47735" marT="102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1000" b="0" i="1" u="none" strike="noStrike">
                          <a:effectLst/>
                          <a:latin typeface="Minion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83,6</a:t>
                      </a:r>
                      <a:endParaRPr lang="fr-FR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35" marR="47735" marT="102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1000" b="0" i="1" u="none" strike="noStrike">
                          <a:effectLst/>
                          <a:latin typeface="Minion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83,4</a:t>
                      </a:r>
                      <a:endParaRPr lang="fr-FR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35" marR="47735" marT="102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9698146"/>
                  </a:ext>
                </a:extLst>
              </a:tr>
              <a:tr h="291444">
                <a:tc>
                  <a:txBody>
                    <a:bodyPr/>
                    <a:lstStyle/>
                    <a:p>
                      <a:pPr algn="l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BE" sz="1000" b="0" i="0" u="none" strike="noStrike" cap="none" baseline="0">
                          <a:solidFill>
                            <a:srgbClr val="000000"/>
                          </a:solidFill>
                          <a:effectLst/>
                          <a:uFillTx/>
                          <a:latin typeface="Minion"/>
                        </a:rPr>
                        <a:t>Blanco en ongeldige stemmen</a:t>
                      </a:r>
                    </a:p>
                  </a:txBody>
                  <a:tcPr marL="47735" marR="47735" marT="102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54864" algn="ctr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BE" sz="1000" b="0" i="0" u="none" strike="noStrike" cap="none" baseline="0">
                          <a:solidFill>
                            <a:srgbClr val="000000"/>
                          </a:solidFill>
                          <a:effectLst/>
                          <a:uFillTx/>
                          <a:latin typeface="Minion"/>
                        </a:rPr>
                        <a:t>30 199</a:t>
                      </a:r>
                    </a:p>
                  </a:txBody>
                  <a:tcPr marL="47735" marR="47735" marT="102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54864" algn="ctr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BE" sz="1000" b="0" i="0" u="none" strike="noStrike" cap="none" baseline="0">
                          <a:solidFill>
                            <a:srgbClr val="000000"/>
                          </a:solidFill>
                          <a:effectLst/>
                          <a:uFillTx/>
                          <a:latin typeface="Minion"/>
                        </a:rPr>
                        <a:t>22 009</a:t>
                      </a:r>
                    </a:p>
                  </a:txBody>
                  <a:tcPr marL="47735" marR="47735" marT="102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54864" algn="ctr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BE" sz="1000" b="0" i="0" u="none" strike="noStrike" cap="none" baseline="0">
                          <a:solidFill>
                            <a:srgbClr val="000000"/>
                          </a:solidFill>
                          <a:effectLst/>
                          <a:uFillTx/>
                          <a:latin typeface="Minion"/>
                        </a:rPr>
                        <a:t>17 058</a:t>
                      </a:r>
                    </a:p>
                  </a:txBody>
                  <a:tcPr marL="47735" marR="47735" marT="102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54864" algn="ctr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BE" sz="1000" b="0" i="0" u="none" strike="noStrike" cap="none" baseline="0">
                          <a:solidFill>
                            <a:srgbClr val="000000"/>
                          </a:solidFill>
                          <a:effectLst/>
                          <a:uFillTx/>
                          <a:latin typeface="Minion"/>
                        </a:rPr>
                        <a:t>19 011</a:t>
                      </a:r>
                    </a:p>
                  </a:txBody>
                  <a:tcPr marL="47735" marR="47735" marT="102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54864" algn="ctr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BE" sz="1000" b="0" i="0" u="none" strike="noStrike" cap="none" baseline="0">
                          <a:solidFill>
                            <a:srgbClr val="000000"/>
                          </a:solidFill>
                          <a:effectLst/>
                          <a:uFillTx/>
                          <a:latin typeface="Minion"/>
                        </a:rPr>
                        <a:t>19 276</a:t>
                      </a:r>
                    </a:p>
                  </a:txBody>
                  <a:tcPr marL="47735" marR="47735" marT="102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54864" algn="ctr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BE" sz="1000" b="0" i="0" u="none" strike="noStrike" cap="none" baseline="0">
                          <a:solidFill>
                            <a:srgbClr val="000000"/>
                          </a:solidFill>
                          <a:effectLst/>
                          <a:uFillTx/>
                          <a:latin typeface="Minion"/>
                        </a:rPr>
                        <a:t>27 973</a:t>
                      </a:r>
                    </a:p>
                  </a:txBody>
                  <a:tcPr marL="47735" marR="47735" marT="102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54864" algn="ctr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BE" sz="1000" b="0" i="0" u="none" strike="noStrike" cap="none" baseline="0">
                          <a:solidFill>
                            <a:srgbClr val="000000"/>
                          </a:solidFill>
                          <a:effectLst/>
                          <a:uFillTx/>
                          <a:latin typeface="Minion"/>
                        </a:rPr>
                        <a:t>35 491</a:t>
                      </a:r>
                    </a:p>
                  </a:txBody>
                  <a:tcPr marL="47735" marR="47735" marT="102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0642065"/>
                  </a:ext>
                </a:extLst>
              </a:tr>
              <a:tr h="509572">
                <a:tc>
                  <a:txBody>
                    <a:bodyPr/>
                    <a:lstStyle/>
                    <a:p>
                      <a:pPr algn="r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BE" sz="1000" b="0" i="1" u="none" strike="noStrike" cap="none" baseline="0">
                          <a:solidFill>
                            <a:srgbClr val="000000"/>
                          </a:solidFill>
                          <a:effectLst/>
                          <a:uFillTx/>
                          <a:latin typeface="Minion"/>
                        </a:rPr>
                        <a:t>Percentage van de ingediende stembiljetten</a:t>
                      </a:r>
                    </a:p>
                  </a:txBody>
                  <a:tcPr marL="47735" marR="47735" marT="102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1000" b="0" i="1" u="none" strike="noStrike">
                          <a:effectLst/>
                          <a:latin typeface="Minion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6,7</a:t>
                      </a:r>
                      <a:endParaRPr lang="fr-FR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35" marR="47735" marT="102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1000" b="0" i="1" u="none" strike="noStrike">
                          <a:effectLst/>
                          <a:latin typeface="Minion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4,9</a:t>
                      </a:r>
                      <a:endParaRPr lang="fr-FR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35" marR="47735" marT="102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1000" b="0" i="1" u="none" strike="noStrike">
                          <a:effectLst/>
                          <a:latin typeface="Minion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3,6</a:t>
                      </a:r>
                      <a:endParaRPr lang="fr-FR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35" marR="47735" marT="102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1000" b="0" i="1" u="none" strike="noStrike">
                          <a:effectLst/>
                          <a:latin typeface="Minion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3,9</a:t>
                      </a:r>
                      <a:endParaRPr lang="fr-FR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35" marR="47735" marT="102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1000" b="0" i="1" u="none" strike="noStrike">
                          <a:effectLst/>
                          <a:latin typeface="Minion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4,0</a:t>
                      </a:r>
                      <a:endParaRPr lang="fr-FR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35" marR="47735" marT="102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1000" b="0" i="1" u="none" strike="noStrike">
                          <a:effectLst/>
                          <a:latin typeface="Minion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5,8</a:t>
                      </a:r>
                      <a:endParaRPr lang="fr-FR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35" marR="47735" marT="102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1000" b="0" i="1" u="none" strike="noStrike">
                          <a:effectLst/>
                          <a:latin typeface="Minion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7,2</a:t>
                      </a:r>
                      <a:endParaRPr lang="fr-FR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35" marR="47735" marT="102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9045999"/>
                  </a:ext>
                </a:extLst>
              </a:tr>
              <a:tr h="291444">
                <a:tc>
                  <a:txBody>
                    <a:bodyPr/>
                    <a:lstStyle/>
                    <a:p>
                      <a:pPr algn="l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BE" sz="1000" b="0" i="0" u="none" strike="noStrike" cap="none" baseline="0">
                          <a:solidFill>
                            <a:srgbClr val="000000"/>
                          </a:solidFill>
                          <a:effectLst/>
                          <a:uFillTx/>
                          <a:latin typeface="Minion"/>
                        </a:rPr>
                        <a:t>Geldige stemmen</a:t>
                      </a:r>
                    </a:p>
                  </a:txBody>
                  <a:tcPr marL="47735" marR="47735" marT="102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BE" sz="1000" b="0" i="0" u="none" strike="noStrike" cap="none" baseline="0">
                          <a:solidFill>
                            <a:srgbClr val="000000"/>
                          </a:solidFill>
                          <a:effectLst/>
                          <a:uFillTx/>
                          <a:latin typeface="Minion"/>
                        </a:rPr>
                        <a:t>414 924</a:t>
                      </a:r>
                    </a:p>
                  </a:txBody>
                  <a:tcPr marL="47735" marR="47735" marT="102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BE" sz="1000" b="0" i="0" u="none" strike="noStrike" cap="none" baseline="0">
                          <a:solidFill>
                            <a:srgbClr val="000000"/>
                          </a:solidFill>
                          <a:effectLst/>
                          <a:uFillTx/>
                          <a:latin typeface="Minion"/>
                        </a:rPr>
                        <a:t>426 860</a:t>
                      </a:r>
                    </a:p>
                  </a:txBody>
                  <a:tcPr marL="47735" marR="47735" marT="102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BE" sz="1000" b="0" i="0" u="none" strike="noStrike" cap="none" baseline="0">
                          <a:solidFill>
                            <a:srgbClr val="000000"/>
                          </a:solidFill>
                          <a:effectLst/>
                          <a:uFillTx/>
                          <a:latin typeface="Minion"/>
                        </a:rPr>
                        <a:t>461 403</a:t>
                      </a:r>
                    </a:p>
                  </a:txBody>
                  <a:tcPr marL="47735" marR="47735" marT="102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BE" sz="1000" b="0" i="0" u="none" strike="noStrike" cap="none" baseline="0">
                          <a:solidFill>
                            <a:srgbClr val="000000"/>
                          </a:solidFill>
                          <a:effectLst/>
                          <a:uFillTx/>
                          <a:latin typeface="Minion"/>
                        </a:rPr>
                        <a:t>464 230</a:t>
                      </a:r>
                    </a:p>
                  </a:txBody>
                  <a:tcPr marL="47735" marR="47735" marT="102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BE" sz="1000" b="0" i="0" u="none" strike="noStrike" cap="none" baseline="0">
                          <a:solidFill>
                            <a:srgbClr val="000000"/>
                          </a:solidFill>
                          <a:effectLst/>
                          <a:uFillTx/>
                          <a:latin typeface="Minion"/>
                        </a:rPr>
                        <a:t>459 593</a:t>
                      </a:r>
                    </a:p>
                  </a:txBody>
                  <a:tcPr marL="47735" marR="47735" marT="102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BE" sz="1000" b="0" i="0" u="none" strike="noStrike" cap="none" baseline="0">
                          <a:solidFill>
                            <a:srgbClr val="000000"/>
                          </a:solidFill>
                          <a:effectLst/>
                          <a:uFillTx/>
                          <a:latin typeface="Minion"/>
                        </a:rPr>
                        <a:t>461 704</a:t>
                      </a:r>
                    </a:p>
                  </a:txBody>
                  <a:tcPr marL="47735" marR="47735" marT="102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BE" sz="1000" b="0" i="0" u="none" strike="noStrike" cap="none" baseline="0">
                          <a:solidFill>
                            <a:srgbClr val="000000"/>
                          </a:solidFill>
                          <a:effectLst/>
                          <a:uFillTx/>
                          <a:latin typeface="Minion"/>
                        </a:rPr>
                        <a:t>457 020</a:t>
                      </a:r>
                    </a:p>
                  </a:txBody>
                  <a:tcPr marL="47735" marR="47735" marT="102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4341548"/>
                  </a:ext>
                </a:extLst>
              </a:tr>
              <a:tr h="509572">
                <a:tc>
                  <a:txBody>
                    <a:bodyPr/>
                    <a:lstStyle/>
                    <a:p>
                      <a:pPr algn="r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BE" sz="1000" b="0" i="1" u="none" strike="noStrike" cap="none" baseline="0">
                          <a:solidFill>
                            <a:srgbClr val="000000"/>
                          </a:solidFill>
                          <a:effectLst/>
                          <a:uFillTx/>
                          <a:latin typeface="Minion"/>
                        </a:rPr>
                        <a:t>Percentage van de ingeschreven kiezers</a:t>
                      </a:r>
                    </a:p>
                  </a:txBody>
                  <a:tcPr marL="47735" marR="47735" marT="102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1000" b="0" i="1" u="none" strike="noStrike">
                          <a:effectLst/>
                          <a:latin typeface="Minion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77,2</a:t>
                      </a:r>
                      <a:endParaRPr lang="fr-FR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35" marR="47735" marT="102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1000" b="0" i="1" u="none" strike="noStrike">
                          <a:effectLst/>
                          <a:latin typeface="Minion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78,5</a:t>
                      </a:r>
                      <a:endParaRPr lang="fr-FR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35" marR="47735" marT="102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1000" b="0" i="1" u="none" strike="noStrike">
                          <a:effectLst/>
                          <a:latin typeface="Minion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82,0</a:t>
                      </a:r>
                      <a:endParaRPr lang="fr-FR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35" marR="47735" marT="102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1000" b="0" i="1" u="none" strike="noStrike">
                          <a:effectLst/>
                          <a:latin typeface="Minion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81,4</a:t>
                      </a:r>
                      <a:endParaRPr lang="fr-FR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35" marR="47735" marT="102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1000" b="0" i="1" u="none" strike="noStrike">
                          <a:effectLst/>
                          <a:latin typeface="Minion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79,7</a:t>
                      </a:r>
                      <a:endParaRPr lang="fr-FR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35" marR="47735" marT="102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1000" b="0" i="1" u="none" strike="noStrike">
                          <a:effectLst/>
                          <a:latin typeface="Minion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78,8</a:t>
                      </a:r>
                      <a:endParaRPr lang="fr-FR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35" marR="47735" marT="102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1000" b="0" i="1" u="none" strike="noStrike">
                          <a:effectLst/>
                          <a:latin typeface="Minion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77,4</a:t>
                      </a:r>
                      <a:endParaRPr lang="fr-FR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735" marR="47735" marT="102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60521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94537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300BE2-4DAF-F5AD-F437-471B3BB27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sz="4400" b="0" i="0" u="none" strike="noStrike" cap="none" baseline="0">
                <a:solidFill>
                  <a:srgbClr val="000000"/>
                </a:solidFill>
                <a:effectLst/>
                <a:uFillTx/>
                <a:latin typeface="Calibri"/>
              </a:rPr>
              <a:t>(Niet-)deelname aan de verkiezingen tijdens de Brusselse gewestelijke parlementsverkiezingen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08CD9AD-D8F3-1B58-9639-52C56D3987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fr-BE" sz="1800"/>
          </a:p>
          <a:p>
            <a:pPr marL="0" indent="0" algn="ctr">
              <a:buNone/>
            </a:pPr>
            <a:r>
              <a:rPr lang="nl-BE" sz="1800" b="0" i="0" u="none" strike="noStrike" cap="none" baseline="0">
                <a:solidFill>
                  <a:srgbClr val="000000"/>
                </a:solidFill>
                <a:effectLst/>
                <a:uFillTx/>
                <a:latin typeface="Calibri"/>
              </a:rPr>
              <a:t>Verkiezing van het Parlement van het Brussels Hoofdstedelijk Gewest (1989-2019)</a:t>
            </a:r>
          </a:p>
          <a:p>
            <a:pPr marL="0" indent="0" algn="ctr">
              <a:buNone/>
            </a:pPr>
            <a:r>
              <a:rPr lang="nl-BE" sz="1800" b="0" i="0" u="none" strike="noStrike" cap="none" baseline="0">
                <a:solidFill>
                  <a:srgbClr val="000000"/>
                </a:solidFill>
                <a:effectLst/>
                <a:uFillTx/>
                <a:latin typeface="Calibri"/>
              </a:rPr>
              <a:t>Verkiezingsdeelname</a:t>
            </a:r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B88DCFF1-E27D-4597-CF7A-114E7E2290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0894118"/>
              </p:ext>
            </p:extLst>
          </p:nvPr>
        </p:nvGraphicFramePr>
        <p:xfrm>
          <a:off x="1054359" y="3035682"/>
          <a:ext cx="9884236" cy="2572016"/>
        </p:xfrm>
        <a:graphic>
          <a:graphicData uri="http://schemas.openxmlformats.org/drawingml/2006/table">
            <a:tbl>
              <a:tblPr/>
              <a:tblGrid>
                <a:gridCol w="2303936">
                  <a:extLst>
                    <a:ext uri="{9D8B030D-6E8A-4147-A177-3AD203B41FA5}">
                      <a16:colId xmlns:a16="http://schemas.microsoft.com/office/drawing/2014/main" val="638845030"/>
                    </a:ext>
                  </a:extLst>
                </a:gridCol>
                <a:gridCol w="1082900">
                  <a:extLst>
                    <a:ext uri="{9D8B030D-6E8A-4147-A177-3AD203B41FA5}">
                      <a16:colId xmlns:a16="http://schemas.microsoft.com/office/drawing/2014/main" val="747166472"/>
                    </a:ext>
                  </a:extLst>
                </a:gridCol>
                <a:gridCol w="1082900">
                  <a:extLst>
                    <a:ext uri="{9D8B030D-6E8A-4147-A177-3AD203B41FA5}">
                      <a16:colId xmlns:a16="http://schemas.microsoft.com/office/drawing/2014/main" val="3291967263"/>
                    </a:ext>
                  </a:extLst>
                </a:gridCol>
                <a:gridCol w="1082900">
                  <a:extLst>
                    <a:ext uri="{9D8B030D-6E8A-4147-A177-3AD203B41FA5}">
                      <a16:colId xmlns:a16="http://schemas.microsoft.com/office/drawing/2014/main" val="290720726"/>
                    </a:ext>
                  </a:extLst>
                </a:gridCol>
                <a:gridCol w="1082900">
                  <a:extLst>
                    <a:ext uri="{9D8B030D-6E8A-4147-A177-3AD203B41FA5}">
                      <a16:colId xmlns:a16="http://schemas.microsoft.com/office/drawing/2014/main" val="686322012"/>
                    </a:ext>
                  </a:extLst>
                </a:gridCol>
                <a:gridCol w="1082900">
                  <a:extLst>
                    <a:ext uri="{9D8B030D-6E8A-4147-A177-3AD203B41FA5}">
                      <a16:colId xmlns:a16="http://schemas.microsoft.com/office/drawing/2014/main" val="3995502143"/>
                    </a:ext>
                  </a:extLst>
                </a:gridCol>
                <a:gridCol w="1082900">
                  <a:extLst>
                    <a:ext uri="{9D8B030D-6E8A-4147-A177-3AD203B41FA5}">
                      <a16:colId xmlns:a16="http://schemas.microsoft.com/office/drawing/2014/main" val="3110869703"/>
                    </a:ext>
                  </a:extLst>
                </a:gridCol>
                <a:gridCol w="1082900">
                  <a:extLst>
                    <a:ext uri="{9D8B030D-6E8A-4147-A177-3AD203B41FA5}">
                      <a16:colId xmlns:a16="http://schemas.microsoft.com/office/drawing/2014/main" val="3923670095"/>
                    </a:ext>
                  </a:extLst>
                </a:gridCol>
              </a:tblGrid>
              <a:tr h="270828">
                <a:tc>
                  <a:txBody>
                    <a:bodyPr/>
                    <a:lstStyle/>
                    <a:p>
                      <a:pPr algn="l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1000" b="1" i="0" u="none" strike="noStrike">
                          <a:effectLst/>
                          <a:latin typeface="Minion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35" marR="47035" marT="1007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1000" b="1" i="0" u="none" strike="noStrike">
                          <a:effectLst/>
                          <a:latin typeface="Minion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1989</a:t>
                      </a:r>
                      <a:endParaRPr lang="fr-FR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35" marR="47035" marT="100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1000" b="1" i="0" u="none" strike="noStrike">
                          <a:effectLst/>
                          <a:latin typeface="Minion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1995</a:t>
                      </a:r>
                      <a:endParaRPr lang="fr-FR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35" marR="47035" marT="100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1000" b="1" i="0" u="none" strike="noStrike">
                          <a:effectLst/>
                          <a:latin typeface="Minion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1999</a:t>
                      </a:r>
                      <a:endParaRPr lang="fr-FR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35" marR="47035" marT="100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1000" b="1" i="0" u="none" strike="noStrike">
                          <a:effectLst/>
                          <a:latin typeface="Minion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2004</a:t>
                      </a:r>
                      <a:endParaRPr lang="fr-FR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35" marR="47035" marT="100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1000" b="1" i="0" u="none" strike="noStrike">
                          <a:effectLst/>
                          <a:latin typeface="Minion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2009</a:t>
                      </a:r>
                      <a:endParaRPr lang="fr-FR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35" marR="47035" marT="100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1000" b="1" i="0" u="none" strike="noStrike">
                          <a:effectLst/>
                          <a:latin typeface="Minion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2014</a:t>
                      </a:r>
                      <a:endParaRPr lang="fr-FR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35" marR="47035" marT="100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1000" b="1" i="0" u="none" strike="noStrike">
                          <a:effectLst/>
                          <a:latin typeface="Minion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fr-FR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35" marR="47035" marT="100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6970125"/>
                  </a:ext>
                </a:extLst>
              </a:tr>
              <a:tr h="270828">
                <a:tc>
                  <a:txBody>
                    <a:bodyPr/>
                    <a:lstStyle/>
                    <a:p>
                      <a:pPr algn="l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BE" sz="1000" b="0" i="0" u="none" strike="noStrike" cap="none" baseline="0">
                          <a:solidFill>
                            <a:srgbClr val="000000"/>
                          </a:solidFill>
                          <a:effectLst/>
                          <a:uFillTx/>
                          <a:latin typeface="Minion"/>
                        </a:rPr>
                        <a:t>Ingeschreven kiezers</a:t>
                      </a:r>
                    </a:p>
                  </a:txBody>
                  <a:tcPr marL="47035" marR="47035" marT="100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BE" sz="1000" b="0" i="0" u="none" strike="noStrike" cap="none" baseline="0">
                          <a:solidFill>
                            <a:srgbClr val="000000"/>
                          </a:solidFill>
                          <a:effectLst/>
                          <a:uFillTx/>
                          <a:latin typeface="Minion"/>
                        </a:rPr>
                        <a:t>582 947</a:t>
                      </a:r>
                    </a:p>
                  </a:txBody>
                  <a:tcPr marL="47035" marR="47035" marT="100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BE" sz="1000" b="0" i="0" u="none" strike="noStrike" cap="none" baseline="0">
                          <a:solidFill>
                            <a:srgbClr val="000000"/>
                          </a:solidFill>
                          <a:effectLst/>
                          <a:uFillTx/>
                          <a:latin typeface="Minion"/>
                        </a:rPr>
                        <a:t>537 394</a:t>
                      </a:r>
                    </a:p>
                  </a:txBody>
                  <a:tcPr marL="47035" marR="47035" marT="100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BE" sz="1000" b="0" i="0" u="none" strike="noStrike" cap="none" baseline="0">
                          <a:solidFill>
                            <a:srgbClr val="000000"/>
                          </a:solidFill>
                          <a:effectLst/>
                          <a:uFillTx/>
                          <a:latin typeface="Minion"/>
                        </a:rPr>
                        <a:t>544 044</a:t>
                      </a:r>
                    </a:p>
                  </a:txBody>
                  <a:tcPr marL="47035" marR="47035" marT="100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BE" sz="1000" b="0" i="0" u="none" strike="noStrike" cap="none" baseline="0">
                          <a:solidFill>
                            <a:srgbClr val="000000"/>
                          </a:solidFill>
                          <a:effectLst/>
                          <a:uFillTx/>
                          <a:latin typeface="Minion"/>
                        </a:rPr>
                        <a:t>564 182</a:t>
                      </a:r>
                    </a:p>
                  </a:txBody>
                  <a:tcPr marL="47035" marR="47035" marT="100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BE" sz="1000" b="0" i="0" u="none" strike="noStrike" cap="none" baseline="0">
                          <a:solidFill>
                            <a:srgbClr val="000000"/>
                          </a:solidFill>
                          <a:effectLst/>
                          <a:uFillTx/>
                          <a:latin typeface="Minion"/>
                        </a:rPr>
                        <a:t>574 793</a:t>
                      </a:r>
                    </a:p>
                  </a:txBody>
                  <a:tcPr marL="47035" marR="47035" marT="100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BE" sz="1000" b="0" i="0" u="none" strike="noStrike" cap="none" baseline="0">
                          <a:solidFill>
                            <a:srgbClr val="000000"/>
                          </a:solidFill>
                          <a:effectLst/>
                          <a:uFillTx/>
                          <a:latin typeface="Minion"/>
                        </a:rPr>
                        <a:t>584 310</a:t>
                      </a:r>
                    </a:p>
                  </a:txBody>
                  <a:tcPr marL="47035" marR="47035" marT="100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BE" sz="1000" b="0" i="0" u="none" strike="noStrike" cap="none" baseline="0">
                          <a:solidFill>
                            <a:srgbClr val="000000"/>
                          </a:solidFill>
                          <a:effectLst/>
                          <a:uFillTx/>
                          <a:latin typeface="Minion"/>
                        </a:rPr>
                        <a:t>588 203</a:t>
                      </a:r>
                    </a:p>
                  </a:txBody>
                  <a:tcPr marL="47035" marR="47035" marT="1007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4545868"/>
                  </a:ext>
                </a:extLst>
              </a:tr>
              <a:tr h="270828">
                <a:tc>
                  <a:txBody>
                    <a:bodyPr/>
                    <a:lstStyle/>
                    <a:p>
                      <a:pPr algn="l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BE" sz="1000" b="0" i="0" u="none" strike="noStrike" cap="none" baseline="0">
                          <a:solidFill>
                            <a:srgbClr val="000000"/>
                          </a:solidFill>
                          <a:effectLst/>
                          <a:uFillTx/>
                          <a:latin typeface="Minion"/>
                        </a:rPr>
                        <a:t>Ingediende stembiljetten</a:t>
                      </a:r>
                    </a:p>
                  </a:txBody>
                  <a:tcPr marL="47035" marR="47035" marT="100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BE" sz="1000" b="0" i="0" u="none" strike="noStrike" cap="none" baseline="0">
                          <a:solidFill>
                            <a:srgbClr val="000000"/>
                          </a:solidFill>
                          <a:effectLst/>
                          <a:uFillTx/>
                          <a:latin typeface="Minion"/>
                        </a:rPr>
                        <a:t>477 689</a:t>
                      </a:r>
                    </a:p>
                  </a:txBody>
                  <a:tcPr marL="47035" marR="47035" marT="100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BE" sz="1000" b="0" i="0" u="none" strike="noStrike" cap="none" baseline="0">
                          <a:solidFill>
                            <a:srgbClr val="000000"/>
                          </a:solidFill>
                          <a:effectLst/>
                          <a:uFillTx/>
                          <a:latin typeface="Minion"/>
                        </a:rPr>
                        <a:t>445 028</a:t>
                      </a:r>
                    </a:p>
                  </a:txBody>
                  <a:tcPr marL="47035" marR="47035" marT="100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BE" sz="1000" b="0" i="0" u="none" strike="noStrike" cap="none" baseline="0">
                          <a:solidFill>
                            <a:srgbClr val="000000"/>
                          </a:solidFill>
                          <a:effectLst/>
                          <a:uFillTx/>
                          <a:latin typeface="Minion"/>
                        </a:rPr>
                        <a:t>448 839</a:t>
                      </a:r>
                    </a:p>
                  </a:txBody>
                  <a:tcPr marL="47035" marR="47035" marT="100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BE" sz="1000" b="0" i="0" u="none" strike="noStrike" cap="none" baseline="0">
                          <a:solidFill>
                            <a:srgbClr val="000000"/>
                          </a:solidFill>
                          <a:effectLst/>
                          <a:uFillTx/>
                          <a:latin typeface="Minion"/>
                        </a:rPr>
                        <a:t>471 528</a:t>
                      </a:r>
                    </a:p>
                  </a:txBody>
                  <a:tcPr marL="47035" marR="47035" marT="100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BE" sz="1000" b="0" i="0" u="none" strike="noStrike" cap="none" baseline="0">
                          <a:solidFill>
                            <a:srgbClr val="000000"/>
                          </a:solidFill>
                          <a:effectLst/>
                          <a:uFillTx/>
                          <a:latin typeface="Minion"/>
                        </a:rPr>
                        <a:t>484 719</a:t>
                      </a:r>
                    </a:p>
                  </a:txBody>
                  <a:tcPr marL="47035" marR="47035" marT="100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BE" sz="1000" b="0" i="0" u="none" strike="noStrike" cap="none" baseline="0">
                          <a:solidFill>
                            <a:srgbClr val="000000"/>
                          </a:solidFill>
                          <a:effectLst/>
                          <a:uFillTx/>
                          <a:latin typeface="Minion"/>
                        </a:rPr>
                        <a:t>488 583</a:t>
                      </a:r>
                    </a:p>
                  </a:txBody>
                  <a:tcPr marL="47035" marR="47035" marT="100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BE" sz="1000" b="0" i="0" u="none" strike="noStrike" cap="none" baseline="0">
                          <a:solidFill>
                            <a:srgbClr val="000000"/>
                          </a:solidFill>
                          <a:effectLst/>
                          <a:uFillTx/>
                          <a:latin typeface="Minion"/>
                        </a:rPr>
                        <a:t>490 917</a:t>
                      </a:r>
                    </a:p>
                  </a:txBody>
                  <a:tcPr marL="47035" marR="47035" marT="1007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286109"/>
                  </a:ext>
                </a:extLst>
              </a:tr>
              <a:tr h="473524">
                <a:tc>
                  <a:txBody>
                    <a:bodyPr/>
                    <a:lstStyle/>
                    <a:p>
                      <a:pPr algn="r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BE" sz="1000" b="0" i="1" u="none" strike="noStrike" cap="none" baseline="0">
                          <a:solidFill>
                            <a:srgbClr val="000000"/>
                          </a:solidFill>
                          <a:effectLst/>
                          <a:uFillTx/>
                          <a:latin typeface="Minion"/>
                        </a:rPr>
                        <a:t>Percentage van de ingeschreven kiezers</a:t>
                      </a:r>
                    </a:p>
                  </a:txBody>
                  <a:tcPr marL="47035" marR="47035" marT="100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1000" b="0" i="1" u="none" strike="noStrike">
                          <a:effectLst/>
                          <a:latin typeface="Minion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81,9</a:t>
                      </a:r>
                      <a:endParaRPr lang="fr-FR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35" marR="47035" marT="100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1000" b="0" i="1" u="none" strike="noStrike">
                          <a:effectLst/>
                          <a:latin typeface="Minion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82,8</a:t>
                      </a:r>
                      <a:endParaRPr lang="fr-FR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35" marR="47035" marT="100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1000" b="0" i="1" u="none" strike="noStrike">
                          <a:effectLst/>
                          <a:latin typeface="Minion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82,5</a:t>
                      </a:r>
                      <a:endParaRPr lang="fr-FR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35" marR="47035" marT="100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1000" b="0" i="1" u="none" strike="noStrike">
                          <a:effectLst/>
                          <a:latin typeface="Minion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83,6</a:t>
                      </a:r>
                      <a:endParaRPr lang="fr-FR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35" marR="47035" marT="100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1000" b="0" i="1" u="none" strike="noStrike">
                          <a:effectLst/>
                          <a:latin typeface="Minion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84,3</a:t>
                      </a:r>
                      <a:endParaRPr lang="fr-FR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35" marR="47035" marT="100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1000" b="0" i="1" u="none" strike="noStrike">
                          <a:effectLst/>
                          <a:latin typeface="Minion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83,6</a:t>
                      </a:r>
                      <a:endParaRPr lang="fr-FR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35" marR="47035" marT="100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1000" b="0" i="1" u="none" strike="noStrike">
                          <a:effectLst/>
                          <a:latin typeface="Minion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83,5</a:t>
                      </a:r>
                      <a:endParaRPr lang="fr-FR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35" marR="47035" marT="1007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8723111"/>
                  </a:ext>
                </a:extLst>
              </a:tr>
              <a:tr h="270828">
                <a:tc>
                  <a:txBody>
                    <a:bodyPr/>
                    <a:lstStyle/>
                    <a:p>
                      <a:pPr algn="l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BE" sz="1000" b="0" i="0" u="none" strike="noStrike" cap="none" baseline="0">
                          <a:solidFill>
                            <a:srgbClr val="000000"/>
                          </a:solidFill>
                          <a:effectLst/>
                          <a:uFillTx/>
                          <a:latin typeface="Minion"/>
                        </a:rPr>
                        <a:t>Blanco en ongeldige stemmen</a:t>
                      </a:r>
                      <a:r>
                        <a:rPr lang="nl-BE" sz="1000" b="0" i="0" u="none" strike="noStrike" cap="none" baseline="30000">
                          <a:solidFill>
                            <a:srgbClr val="000000"/>
                          </a:solidFill>
                          <a:effectLst/>
                          <a:uFillTx/>
                          <a:latin typeface="Minion"/>
                        </a:rPr>
                        <a:t> </a:t>
                      </a:r>
                      <a:r>
                        <a:rPr lang="nl-BE" sz="1000" b="0" i="0" u="none" strike="noStrike" cap="none" baseline="0">
                          <a:solidFill>
                            <a:srgbClr val="000000"/>
                          </a:solidFill>
                          <a:effectLst/>
                          <a:uFillTx/>
                          <a:latin typeface="Minion"/>
                        </a:rPr>
                        <a:t>*</a:t>
                      </a:r>
                    </a:p>
                  </a:txBody>
                  <a:tcPr marL="47035" marR="47035" marT="100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BE" sz="1000" b="0" i="0" u="none" strike="noStrike" cap="none" baseline="0">
                          <a:solidFill>
                            <a:srgbClr val="000000"/>
                          </a:solidFill>
                          <a:effectLst/>
                          <a:uFillTx/>
                          <a:latin typeface="Minion"/>
                        </a:rPr>
                        <a:t>39 497</a:t>
                      </a:r>
                    </a:p>
                  </a:txBody>
                  <a:tcPr marL="47035" marR="47035" marT="100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BE" sz="1000" b="0" i="0" u="none" strike="noStrike" cap="none" baseline="0">
                          <a:solidFill>
                            <a:srgbClr val="000000"/>
                          </a:solidFill>
                          <a:effectLst/>
                          <a:uFillTx/>
                          <a:latin typeface="Minion"/>
                        </a:rPr>
                        <a:t>32 051</a:t>
                      </a:r>
                    </a:p>
                  </a:txBody>
                  <a:tcPr marL="47035" marR="47035" marT="100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BE" sz="1000" b="0" i="0" u="none" strike="noStrike" cap="none" baseline="0">
                          <a:solidFill>
                            <a:srgbClr val="000000"/>
                          </a:solidFill>
                          <a:effectLst/>
                          <a:uFillTx/>
                          <a:latin typeface="Minion"/>
                        </a:rPr>
                        <a:t>22 098</a:t>
                      </a:r>
                    </a:p>
                  </a:txBody>
                  <a:tcPr marL="47035" marR="47035" marT="100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BE" sz="1000" b="0" i="0" u="none" strike="noStrike" cap="none" baseline="0">
                          <a:solidFill>
                            <a:srgbClr val="000000"/>
                          </a:solidFill>
                          <a:effectLst/>
                          <a:uFillTx/>
                          <a:latin typeface="Minion"/>
                        </a:rPr>
                        <a:t>17 796</a:t>
                      </a:r>
                    </a:p>
                  </a:txBody>
                  <a:tcPr marL="47035" marR="47035" marT="100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BE" sz="1000" b="0" i="0" u="none" strike="noStrike" cap="none" baseline="0">
                          <a:solidFill>
                            <a:srgbClr val="000000"/>
                          </a:solidFill>
                          <a:effectLst/>
                          <a:uFillTx/>
                          <a:latin typeface="Minion"/>
                        </a:rPr>
                        <a:t>24 031</a:t>
                      </a:r>
                    </a:p>
                  </a:txBody>
                  <a:tcPr marL="47035" marR="47035" marT="100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BE" sz="1000" b="0" i="0" u="none" strike="noStrike" cap="none" baseline="0">
                          <a:solidFill>
                            <a:srgbClr val="000000"/>
                          </a:solidFill>
                          <a:effectLst/>
                          <a:uFillTx/>
                          <a:latin typeface="Minion"/>
                        </a:rPr>
                        <a:t>26 156</a:t>
                      </a:r>
                    </a:p>
                  </a:txBody>
                  <a:tcPr marL="47035" marR="47035" marT="100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BE" sz="1000" b="0" i="0" u="none" strike="noStrike" cap="none" baseline="0">
                          <a:solidFill>
                            <a:srgbClr val="000000"/>
                          </a:solidFill>
                          <a:effectLst/>
                          <a:uFillTx/>
                          <a:latin typeface="Minion"/>
                        </a:rPr>
                        <a:t>32 643</a:t>
                      </a:r>
                    </a:p>
                  </a:txBody>
                  <a:tcPr marL="47035" marR="47035" marT="1007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0061233"/>
                  </a:ext>
                </a:extLst>
              </a:tr>
              <a:tr h="270828">
                <a:tc>
                  <a:txBody>
                    <a:bodyPr/>
                    <a:lstStyle/>
                    <a:p>
                      <a:pPr algn="r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BE" sz="1000" b="0" i="1" u="none" strike="noStrike" cap="none" baseline="0">
                          <a:solidFill>
                            <a:srgbClr val="000000"/>
                          </a:solidFill>
                          <a:effectLst/>
                          <a:uFillTx/>
                          <a:latin typeface="Minion"/>
                        </a:rPr>
                        <a:t>Percentage van de uitgebrachte stemmen </a:t>
                      </a:r>
                    </a:p>
                  </a:txBody>
                  <a:tcPr marL="47035" marR="47035" marT="100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1000" b="0" i="1" u="none" strike="noStrike">
                          <a:effectLst/>
                          <a:latin typeface="Minion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8,3</a:t>
                      </a:r>
                      <a:endParaRPr lang="fr-FR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35" marR="47035" marT="100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1000" b="0" i="1" u="none" strike="noStrike">
                          <a:effectLst/>
                          <a:latin typeface="Minion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7,2</a:t>
                      </a:r>
                      <a:endParaRPr lang="fr-FR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35" marR="47035" marT="100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1000" b="0" i="1" u="none" strike="noStrike">
                          <a:effectLst/>
                          <a:latin typeface="Minion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4,9</a:t>
                      </a:r>
                      <a:endParaRPr lang="fr-FR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35" marR="47035" marT="100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1000" b="0" i="1" u="none" strike="noStrike">
                          <a:effectLst/>
                          <a:latin typeface="Minion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3,8</a:t>
                      </a:r>
                      <a:endParaRPr lang="fr-FR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35" marR="47035" marT="100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1000" b="0" i="1" u="none" strike="noStrike">
                          <a:effectLst/>
                          <a:latin typeface="Minion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5,0</a:t>
                      </a:r>
                      <a:endParaRPr lang="fr-FR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35" marR="47035" marT="100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1000" b="0" i="1" u="none" strike="noStrike">
                          <a:effectLst/>
                          <a:latin typeface="Minion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5,4</a:t>
                      </a:r>
                      <a:endParaRPr lang="fr-FR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35" marR="47035" marT="100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1000" b="0" i="1" u="none" strike="noStrike">
                          <a:effectLst/>
                          <a:latin typeface="Minion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6,7</a:t>
                      </a:r>
                      <a:endParaRPr lang="fr-FR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35" marR="47035" marT="1007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5927447"/>
                  </a:ext>
                </a:extLst>
              </a:tr>
              <a:tr h="270828">
                <a:tc>
                  <a:txBody>
                    <a:bodyPr/>
                    <a:lstStyle/>
                    <a:p>
                      <a:pPr algn="l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BE" sz="1000" b="0" i="0" u="none" strike="noStrike" cap="none" baseline="0">
                          <a:solidFill>
                            <a:srgbClr val="000000"/>
                          </a:solidFill>
                          <a:effectLst/>
                          <a:uFillTx/>
                          <a:latin typeface="Minion"/>
                        </a:rPr>
                        <a:t>Geldige stemmen</a:t>
                      </a:r>
                    </a:p>
                  </a:txBody>
                  <a:tcPr marL="47035" marR="47035" marT="100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BE" sz="1000" b="0" i="0" u="none" strike="noStrike" cap="none" baseline="0">
                          <a:solidFill>
                            <a:srgbClr val="000000"/>
                          </a:solidFill>
                          <a:effectLst/>
                          <a:uFillTx/>
                          <a:latin typeface="Minion"/>
                        </a:rPr>
                        <a:t>438 192</a:t>
                      </a:r>
                    </a:p>
                  </a:txBody>
                  <a:tcPr marL="47035" marR="47035" marT="100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BE" sz="1000" b="0" i="0" u="none" strike="noStrike" cap="none" baseline="0">
                          <a:solidFill>
                            <a:srgbClr val="000000"/>
                          </a:solidFill>
                          <a:effectLst/>
                          <a:uFillTx/>
                          <a:latin typeface="Minion"/>
                        </a:rPr>
                        <a:t>412 977</a:t>
                      </a:r>
                    </a:p>
                  </a:txBody>
                  <a:tcPr marL="47035" marR="47035" marT="100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BE" sz="1000" b="0" i="0" u="none" strike="noStrike" cap="none" baseline="0">
                          <a:solidFill>
                            <a:srgbClr val="000000"/>
                          </a:solidFill>
                          <a:effectLst/>
                          <a:uFillTx/>
                          <a:latin typeface="Minion"/>
                        </a:rPr>
                        <a:t>426 741</a:t>
                      </a:r>
                    </a:p>
                  </a:txBody>
                  <a:tcPr marL="47035" marR="47035" marT="100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BE" sz="1000" b="0" i="0" u="none" strike="noStrike" cap="none" baseline="0">
                          <a:solidFill>
                            <a:srgbClr val="000000"/>
                          </a:solidFill>
                          <a:effectLst/>
                          <a:uFillTx/>
                          <a:latin typeface="Minion"/>
                        </a:rPr>
                        <a:t>453 732</a:t>
                      </a:r>
                    </a:p>
                  </a:txBody>
                  <a:tcPr marL="47035" marR="47035" marT="100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BE" sz="1000" b="0" i="0" u="none" strike="noStrike" cap="none" baseline="0">
                          <a:solidFill>
                            <a:srgbClr val="000000"/>
                          </a:solidFill>
                          <a:effectLst/>
                          <a:uFillTx/>
                          <a:latin typeface="Minion"/>
                        </a:rPr>
                        <a:t>460 688</a:t>
                      </a:r>
                    </a:p>
                  </a:txBody>
                  <a:tcPr marL="47035" marR="47035" marT="100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BE" sz="1000" b="0" i="0" u="none" strike="noStrike" cap="none" baseline="0">
                          <a:solidFill>
                            <a:srgbClr val="000000"/>
                          </a:solidFill>
                          <a:effectLst/>
                          <a:uFillTx/>
                          <a:latin typeface="Minion"/>
                        </a:rPr>
                        <a:t>462 427</a:t>
                      </a:r>
                    </a:p>
                  </a:txBody>
                  <a:tcPr marL="47035" marR="47035" marT="100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BE" sz="1000" b="0" i="0" u="none" strike="noStrike" cap="none" baseline="0">
                          <a:solidFill>
                            <a:srgbClr val="000000"/>
                          </a:solidFill>
                          <a:effectLst/>
                          <a:uFillTx/>
                          <a:latin typeface="Minion"/>
                        </a:rPr>
                        <a:t>458 274</a:t>
                      </a:r>
                    </a:p>
                  </a:txBody>
                  <a:tcPr marL="47035" marR="47035" marT="1007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3447009"/>
                  </a:ext>
                </a:extLst>
              </a:tr>
              <a:tr h="473524">
                <a:tc>
                  <a:txBody>
                    <a:bodyPr/>
                    <a:lstStyle/>
                    <a:p>
                      <a:pPr algn="r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BE" sz="1000" b="0" i="1" u="none" strike="noStrike" cap="none" baseline="0">
                          <a:solidFill>
                            <a:srgbClr val="000000"/>
                          </a:solidFill>
                          <a:effectLst/>
                          <a:uFillTx/>
                          <a:latin typeface="Minion"/>
                        </a:rPr>
                        <a:t>Percentage van de ingeschreven kiezers</a:t>
                      </a:r>
                    </a:p>
                  </a:txBody>
                  <a:tcPr marL="47035" marR="47035" marT="100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1000" b="0" i="1" u="none" strike="noStrike">
                          <a:effectLst/>
                          <a:latin typeface="Minion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75,2</a:t>
                      </a:r>
                      <a:endParaRPr lang="fr-FR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35" marR="47035" marT="100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1000" b="0" i="1" u="none" strike="noStrike">
                          <a:effectLst/>
                          <a:latin typeface="Minion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76,9</a:t>
                      </a:r>
                      <a:endParaRPr lang="fr-FR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35" marR="47035" marT="100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1000" b="0" i="1" u="none" strike="noStrike">
                          <a:effectLst/>
                          <a:latin typeface="Minion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78,4</a:t>
                      </a:r>
                      <a:endParaRPr lang="fr-FR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35" marR="47035" marT="100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1000" b="0" i="1" u="none" strike="noStrike">
                          <a:effectLst/>
                          <a:latin typeface="Minion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80,4</a:t>
                      </a:r>
                      <a:endParaRPr lang="fr-FR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35" marR="47035" marT="100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1000" b="0" i="1" u="none" strike="noStrike">
                          <a:effectLst/>
                          <a:latin typeface="Minion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80,2</a:t>
                      </a:r>
                      <a:endParaRPr lang="fr-FR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35" marR="47035" marT="100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1000" b="0" i="1" u="none" strike="noStrike">
                          <a:effectLst/>
                          <a:latin typeface="Minion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79,1</a:t>
                      </a:r>
                      <a:endParaRPr lang="fr-FR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35" marR="47035" marT="100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1000" b="0" i="1" u="none" strike="noStrike">
                          <a:effectLst/>
                          <a:latin typeface="Minion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77,9</a:t>
                      </a:r>
                      <a:endParaRPr lang="fr-FR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35" marR="47035" marT="1007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06592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02913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300BE2-4DAF-F5AD-F437-471B3BB27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sz="4400" b="0" i="0" u="none" strike="noStrike" cap="none" baseline="0">
                <a:solidFill>
                  <a:srgbClr val="000000"/>
                </a:solidFill>
                <a:effectLst/>
                <a:uFillTx/>
                <a:latin typeface="Calibri"/>
              </a:rPr>
              <a:t>(Niet-)deelname aan de verkiezingen tijdens de Brusselse parlementsverkiezingen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08CD9AD-D8F3-1B58-9639-52C56D3987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fr-BE" sz="1800"/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CAD8E8FA-D745-1E15-0858-F823D921F0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7269006"/>
              </p:ext>
            </p:extLst>
          </p:nvPr>
        </p:nvGraphicFramePr>
        <p:xfrm>
          <a:off x="1672511" y="1659604"/>
          <a:ext cx="8986779" cy="4923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82400">
                  <a:extLst>
                    <a:ext uri="{9D8B030D-6E8A-4147-A177-3AD203B41FA5}">
                      <a16:colId xmlns:a16="http://schemas.microsoft.com/office/drawing/2014/main" val="1398877915"/>
                    </a:ext>
                  </a:extLst>
                </a:gridCol>
                <a:gridCol w="829197">
                  <a:extLst>
                    <a:ext uri="{9D8B030D-6E8A-4147-A177-3AD203B41FA5}">
                      <a16:colId xmlns:a16="http://schemas.microsoft.com/office/drawing/2014/main" val="2412274436"/>
                    </a:ext>
                  </a:extLst>
                </a:gridCol>
                <a:gridCol w="829197">
                  <a:extLst>
                    <a:ext uri="{9D8B030D-6E8A-4147-A177-3AD203B41FA5}">
                      <a16:colId xmlns:a16="http://schemas.microsoft.com/office/drawing/2014/main" val="2173970"/>
                    </a:ext>
                  </a:extLst>
                </a:gridCol>
                <a:gridCol w="829197">
                  <a:extLst>
                    <a:ext uri="{9D8B030D-6E8A-4147-A177-3AD203B41FA5}">
                      <a16:colId xmlns:a16="http://schemas.microsoft.com/office/drawing/2014/main" val="83223049"/>
                    </a:ext>
                  </a:extLst>
                </a:gridCol>
                <a:gridCol w="829197">
                  <a:extLst>
                    <a:ext uri="{9D8B030D-6E8A-4147-A177-3AD203B41FA5}">
                      <a16:colId xmlns:a16="http://schemas.microsoft.com/office/drawing/2014/main" val="3925980408"/>
                    </a:ext>
                  </a:extLst>
                </a:gridCol>
                <a:gridCol w="829197">
                  <a:extLst>
                    <a:ext uri="{9D8B030D-6E8A-4147-A177-3AD203B41FA5}">
                      <a16:colId xmlns:a16="http://schemas.microsoft.com/office/drawing/2014/main" val="3036437685"/>
                    </a:ext>
                  </a:extLst>
                </a:gridCol>
                <a:gridCol w="829197">
                  <a:extLst>
                    <a:ext uri="{9D8B030D-6E8A-4147-A177-3AD203B41FA5}">
                      <a16:colId xmlns:a16="http://schemas.microsoft.com/office/drawing/2014/main" val="2112447422"/>
                    </a:ext>
                  </a:extLst>
                </a:gridCol>
                <a:gridCol w="829197">
                  <a:extLst>
                    <a:ext uri="{9D8B030D-6E8A-4147-A177-3AD203B41FA5}">
                      <a16:colId xmlns:a16="http://schemas.microsoft.com/office/drawing/2014/main" val="2411567324"/>
                    </a:ext>
                  </a:extLst>
                </a:gridCol>
              </a:tblGrid>
              <a:tr h="413112">
                <a:tc rowSpan="2"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900">
                          <a:effectLst/>
                        </a:rPr>
                        <a:t> </a:t>
                      </a:r>
                      <a:endParaRPr lang="fr-BE" sz="900">
                        <a:effectLst/>
                        <a:latin typeface="Minion" pitchFamily="18" charset="0"/>
                        <a:ea typeface="Times New Roman" panose="02020603050405020304" pitchFamily="18" charset="0"/>
                        <a:cs typeface="Minion" pitchFamily="18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BE" sz="900" b="0" i="0" u="none" strike="noStrike" cap="none" baseline="0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Ingeschreven kiezers</a:t>
                      </a: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BE" sz="900" b="0" i="0" u="none" strike="noStrike" cap="none" baseline="0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Ingediende stembiljetten</a:t>
                      </a: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BE" sz="900" b="0" i="0" u="none" strike="noStrike" cap="none" baseline="0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Blanco stemmen</a:t>
                      </a: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BE" sz="900" b="0" i="0" u="none" strike="noStrike" cap="none" baseline="0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Geldige stemmen</a:t>
                      </a: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7801528"/>
                  </a:ext>
                </a:extLst>
              </a:tr>
              <a:tr h="945924"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BE" sz="900" b="0" i="0" u="none" strike="noStrike" cap="none" baseline="0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Aantal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BE" sz="900" b="0" i="0" u="none" strike="noStrike" cap="none" baseline="0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Percentage van de ingeschreven kiezers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BE" sz="900" b="0" i="0" u="none" strike="noStrike" cap="none" baseline="0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Aantal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BE" sz="900" b="0" i="0" u="none" strike="noStrike" cap="none" baseline="0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Percentage van de uitgebrachte stemmen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BE" sz="900" b="0" i="0" u="none" strike="noStrike" cap="none" baseline="0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Aantal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BE" sz="900" b="0" i="0" u="none" strike="noStrike" cap="none" baseline="0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Percentage van de ingeschreven kiezers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386424717"/>
                  </a:ext>
                </a:extLst>
              </a:tr>
              <a:tr h="331364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BE" sz="900" b="0" i="0" u="none" strike="noStrike" cap="none" baseline="0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Anderlecht (+ Sint-Agatha-Berchem)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71755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BE" sz="900" b="0" i="0" u="none" strike="noStrike" cap="none" baseline="0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72 542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71755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BE" sz="900" b="0" i="0" u="none" strike="noStrike" cap="none" baseline="0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60 139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900">
                          <a:effectLst/>
                        </a:rPr>
                        <a:t>82,9</a:t>
                      </a:r>
                      <a:endParaRPr lang="fr-BE" sz="900">
                        <a:effectLst/>
                        <a:latin typeface="Minion" pitchFamily="18" charset="0"/>
                        <a:ea typeface="Times New Roman" panose="02020603050405020304" pitchFamily="18" charset="0"/>
                        <a:cs typeface="Minio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900">
                          <a:effectLst/>
                        </a:rPr>
                        <a:t>5 029</a:t>
                      </a:r>
                      <a:endParaRPr lang="fr-BE" sz="900">
                        <a:effectLst/>
                        <a:latin typeface="Minion" pitchFamily="18" charset="0"/>
                        <a:ea typeface="Times New Roman" panose="02020603050405020304" pitchFamily="18" charset="0"/>
                        <a:cs typeface="Minio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900">
                          <a:effectLst/>
                        </a:rPr>
                        <a:t>8,4</a:t>
                      </a:r>
                      <a:endParaRPr lang="fr-BE" sz="900">
                        <a:effectLst/>
                        <a:latin typeface="Minion" pitchFamily="18" charset="0"/>
                        <a:ea typeface="Times New Roman" panose="02020603050405020304" pitchFamily="18" charset="0"/>
                        <a:cs typeface="Minio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BE" sz="900" b="0" i="0" u="none" strike="noStrike" cap="none" baseline="0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55 110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900">
                          <a:effectLst/>
                        </a:rPr>
                        <a:t>76,0</a:t>
                      </a:r>
                      <a:endParaRPr lang="fr-BE" sz="900">
                        <a:effectLst/>
                        <a:latin typeface="Minion" pitchFamily="18" charset="0"/>
                        <a:ea typeface="Times New Roman" panose="02020603050405020304" pitchFamily="18" charset="0"/>
                        <a:cs typeface="Minion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270845698"/>
                  </a:ext>
                </a:extLst>
              </a:tr>
              <a:tr h="331364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BE" sz="900" b="0" i="0" u="none" strike="noStrike" cap="none" baseline="0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Brussel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71755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BE" sz="900" b="0" i="0" u="none" strike="noStrike" cap="none" baseline="0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83 693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71755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BE" sz="900" b="0" i="0" u="none" strike="noStrike" cap="none" baseline="0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68 402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900">
                          <a:effectLst/>
                        </a:rPr>
                        <a:t>81,7</a:t>
                      </a:r>
                      <a:endParaRPr lang="fr-BE" sz="900">
                        <a:effectLst/>
                        <a:latin typeface="Minion" pitchFamily="18" charset="0"/>
                        <a:ea typeface="Times New Roman" panose="02020603050405020304" pitchFamily="18" charset="0"/>
                        <a:cs typeface="Minio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900">
                          <a:effectLst/>
                        </a:rPr>
                        <a:t>4 955</a:t>
                      </a:r>
                      <a:endParaRPr lang="fr-BE" sz="900">
                        <a:effectLst/>
                        <a:latin typeface="Minion" pitchFamily="18" charset="0"/>
                        <a:ea typeface="Times New Roman" panose="02020603050405020304" pitchFamily="18" charset="0"/>
                        <a:cs typeface="Minio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900">
                          <a:effectLst/>
                        </a:rPr>
                        <a:t>7,2</a:t>
                      </a:r>
                      <a:endParaRPr lang="fr-BE" sz="900">
                        <a:effectLst/>
                        <a:latin typeface="Minion" pitchFamily="18" charset="0"/>
                        <a:ea typeface="Times New Roman" panose="02020603050405020304" pitchFamily="18" charset="0"/>
                        <a:cs typeface="Minio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BE" sz="900" b="0" i="0" u="none" strike="noStrike" cap="none" baseline="0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63 447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900">
                          <a:effectLst/>
                        </a:rPr>
                        <a:t>75,8</a:t>
                      </a:r>
                      <a:endParaRPr lang="fr-BE" sz="900">
                        <a:effectLst/>
                        <a:latin typeface="Minion" pitchFamily="18" charset="0"/>
                        <a:ea typeface="Times New Roman" panose="02020603050405020304" pitchFamily="18" charset="0"/>
                        <a:cs typeface="Minion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661589259"/>
                  </a:ext>
                </a:extLst>
              </a:tr>
              <a:tr h="331364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BE" sz="900" b="0" i="0" u="none" strike="noStrike" cap="none" baseline="0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Elsene (+ Oudergem, Watermaal-Bosvoorde)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71755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BE" sz="900" b="0" i="0" u="none" strike="noStrike" cap="none" baseline="0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71 463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71755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BE" sz="900" b="0" i="0" u="none" strike="noStrike" cap="none" baseline="0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60 320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900">
                          <a:effectLst/>
                        </a:rPr>
                        <a:t>84,4</a:t>
                      </a:r>
                      <a:endParaRPr lang="fr-BE" sz="900">
                        <a:effectLst/>
                        <a:latin typeface="Minion" pitchFamily="18" charset="0"/>
                        <a:ea typeface="Times New Roman" panose="02020603050405020304" pitchFamily="18" charset="0"/>
                        <a:cs typeface="Minio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900">
                          <a:effectLst/>
                        </a:rPr>
                        <a:t>2 844</a:t>
                      </a:r>
                      <a:endParaRPr lang="fr-BE" sz="900">
                        <a:effectLst/>
                        <a:latin typeface="Minion" pitchFamily="18" charset="0"/>
                        <a:ea typeface="Times New Roman" panose="02020603050405020304" pitchFamily="18" charset="0"/>
                        <a:cs typeface="Minio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900">
                          <a:effectLst/>
                        </a:rPr>
                        <a:t>4,7</a:t>
                      </a:r>
                      <a:endParaRPr lang="fr-BE" sz="900">
                        <a:effectLst/>
                        <a:latin typeface="Minion" pitchFamily="18" charset="0"/>
                        <a:ea typeface="Times New Roman" panose="02020603050405020304" pitchFamily="18" charset="0"/>
                        <a:cs typeface="Minio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BE" sz="900" b="0" i="0" u="none" strike="noStrike" cap="none" baseline="0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57 476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900">
                          <a:effectLst/>
                        </a:rPr>
                        <a:t>80,4</a:t>
                      </a:r>
                      <a:endParaRPr lang="fr-BE" sz="900">
                        <a:effectLst/>
                        <a:latin typeface="Minion" pitchFamily="18" charset="0"/>
                        <a:ea typeface="Times New Roman" panose="02020603050405020304" pitchFamily="18" charset="0"/>
                        <a:cs typeface="Minion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810809758"/>
                  </a:ext>
                </a:extLst>
              </a:tr>
              <a:tr h="630616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BE" sz="900" b="0" i="0" u="none" strike="noStrike" cap="none" baseline="0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Sint-Jans-Molenbeek (+ Ganshoren, Jette, Koekelberg)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71755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BE" sz="900" b="0" i="0" u="none" strike="noStrike" cap="none" baseline="0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102 890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71755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BE" sz="900" b="0" i="0" u="none" strike="noStrike" cap="none" baseline="0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85 409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900">
                          <a:effectLst/>
                        </a:rPr>
                        <a:t>83,0</a:t>
                      </a:r>
                      <a:endParaRPr lang="fr-BE" sz="900">
                        <a:effectLst/>
                        <a:latin typeface="Minion" pitchFamily="18" charset="0"/>
                        <a:ea typeface="Times New Roman" panose="02020603050405020304" pitchFamily="18" charset="0"/>
                        <a:cs typeface="Minio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900">
                          <a:effectLst/>
                        </a:rPr>
                        <a:t>6 688</a:t>
                      </a:r>
                      <a:endParaRPr lang="fr-BE" sz="900">
                        <a:effectLst/>
                        <a:latin typeface="Minion" pitchFamily="18" charset="0"/>
                        <a:ea typeface="Times New Roman" panose="02020603050405020304" pitchFamily="18" charset="0"/>
                        <a:cs typeface="Minio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900">
                          <a:effectLst/>
                        </a:rPr>
                        <a:t>7,8</a:t>
                      </a:r>
                      <a:endParaRPr lang="fr-BE" sz="900">
                        <a:effectLst/>
                        <a:latin typeface="Minion" pitchFamily="18" charset="0"/>
                        <a:ea typeface="Times New Roman" panose="02020603050405020304" pitchFamily="18" charset="0"/>
                        <a:cs typeface="Minio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BE" sz="900" b="0" i="0" u="none" strike="noStrike" cap="none" baseline="0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78 721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900">
                          <a:effectLst/>
                        </a:rPr>
                        <a:t>76,5</a:t>
                      </a:r>
                      <a:endParaRPr lang="fr-BE" sz="900">
                        <a:effectLst/>
                        <a:latin typeface="Minion" pitchFamily="18" charset="0"/>
                        <a:ea typeface="Times New Roman" panose="02020603050405020304" pitchFamily="18" charset="0"/>
                        <a:cs typeface="Minion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605802167"/>
                  </a:ext>
                </a:extLst>
              </a:tr>
              <a:tr h="331364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BE" sz="900" b="0" i="0" u="none" strike="noStrike" cap="none" baseline="0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Sint-Gillis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71755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BE" sz="900" b="0" i="0" u="none" strike="noStrike" cap="none" baseline="0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19 796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71755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BE" sz="900" b="0" i="0" u="none" strike="noStrike" cap="none" baseline="0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16 466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900">
                          <a:effectLst/>
                        </a:rPr>
                        <a:t>83,2</a:t>
                      </a:r>
                      <a:endParaRPr lang="fr-BE" sz="900">
                        <a:effectLst/>
                        <a:latin typeface="Minion" pitchFamily="18" charset="0"/>
                        <a:ea typeface="Times New Roman" panose="02020603050405020304" pitchFamily="18" charset="0"/>
                        <a:cs typeface="Minio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900">
                          <a:effectLst/>
                        </a:rPr>
                        <a:t>1 131</a:t>
                      </a:r>
                      <a:endParaRPr lang="fr-BE" sz="900">
                        <a:effectLst/>
                        <a:latin typeface="Minion" pitchFamily="18" charset="0"/>
                        <a:ea typeface="Times New Roman" panose="02020603050405020304" pitchFamily="18" charset="0"/>
                        <a:cs typeface="Minio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900">
                          <a:effectLst/>
                        </a:rPr>
                        <a:t>6,9</a:t>
                      </a:r>
                      <a:endParaRPr lang="fr-BE" sz="900">
                        <a:effectLst/>
                        <a:latin typeface="Minion" pitchFamily="18" charset="0"/>
                        <a:ea typeface="Times New Roman" panose="02020603050405020304" pitchFamily="18" charset="0"/>
                        <a:cs typeface="Minio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BE" sz="900" b="0" i="0" u="none" strike="noStrike" cap="none" baseline="0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15 335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900">
                          <a:effectLst/>
                        </a:rPr>
                        <a:t>77,5</a:t>
                      </a:r>
                      <a:endParaRPr lang="fr-BE" sz="900">
                        <a:effectLst/>
                        <a:latin typeface="Minion" pitchFamily="18" charset="0"/>
                        <a:ea typeface="Times New Roman" panose="02020603050405020304" pitchFamily="18" charset="0"/>
                        <a:cs typeface="Minion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496718053"/>
                  </a:ext>
                </a:extLst>
              </a:tr>
              <a:tr h="945924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BE" sz="900" b="0" i="0" u="none" strike="noStrike" cap="none" baseline="0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Sint-Joost-ten-Node (+ Etterbeek, Sint-Lambrechts-Woluwe, Sint-Pieters-Woluwe)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71755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BE" sz="900" b="0" i="0" u="none" strike="noStrike" cap="none" baseline="0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81 499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71755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BE" sz="900" b="0" i="0" u="none" strike="noStrike" cap="none" baseline="0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69 773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900">
                          <a:effectLst/>
                        </a:rPr>
                        <a:t>85,6</a:t>
                      </a:r>
                      <a:endParaRPr lang="fr-BE" sz="900">
                        <a:effectLst/>
                        <a:latin typeface="Minion" pitchFamily="18" charset="0"/>
                        <a:ea typeface="Times New Roman" panose="02020603050405020304" pitchFamily="18" charset="0"/>
                        <a:cs typeface="Minio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900">
                          <a:effectLst/>
                        </a:rPr>
                        <a:t>3 578</a:t>
                      </a:r>
                      <a:endParaRPr lang="fr-BE" sz="900">
                        <a:effectLst/>
                        <a:latin typeface="Minion" pitchFamily="18" charset="0"/>
                        <a:ea typeface="Times New Roman" panose="02020603050405020304" pitchFamily="18" charset="0"/>
                        <a:cs typeface="Minio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900">
                          <a:effectLst/>
                        </a:rPr>
                        <a:t>5,1</a:t>
                      </a:r>
                      <a:endParaRPr lang="fr-BE" sz="900">
                        <a:effectLst/>
                        <a:latin typeface="Minion" pitchFamily="18" charset="0"/>
                        <a:ea typeface="Times New Roman" panose="02020603050405020304" pitchFamily="18" charset="0"/>
                        <a:cs typeface="Minio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BE" sz="900" b="0" i="0" u="none" strike="noStrike" cap="none" baseline="0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66 195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900">
                          <a:effectLst/>
                        </a:rPr>
                        <a:t>81,2</a:t>
                      </a:r>
                      <a:endParaRPr lang="fr-BE" sz="900">
                        <a:effectLst/>
                        <a:latin typeface="Minion" pitchFamily="18" charset="0"/>
                        <a:ea typeface="Times New Roman" panose="02020603050405020304" pitchFamily="18" charset="0"/>
                        <a:cs typeface="Minion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877119919"/>
                  </a:ext>
                </a:extLst>
              </a:tr>
              <a:tr h="331364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BE" sz="900" b="0" i="0" u="none" strike="noStrike" cap="none" baseline="0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Schaarbeek (+ Evere)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71755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BE" sz="900" b="0" i="0" u="none" strike="noStrike" cap="none" baseline="0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83 799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71755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BE" sz="900" b="0" i="0" u="none" strike="noStrike" cap="none" baseline="0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69 630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900">
                          <a:effectLst/>
                        </a:rPr>
                        <a:t>83,1</a:t>
                      </a:r>
                      <a:endParaRPr lang="fr-BE" sz="900">
                        <a:effectLst/>
                        <a:latin typeface="Minion" pitchFamily="18" charset="0"/>
                        <a:ea typeface="Times New Roman" panose="02020603050405020304" pitchFamily="18" charset="0"/>
                        <a:cs typeface="Minio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900">
                          <a:effectLst/>
                        </a:rPr>
                        <a:t>5 271</a:t>
                      </a:r>
                      <a:endParaRPr lang="fr-BE" sz="900">
                        <a:effectLst/>
                        <a:latin typeface="Minion" pitchFamily="18" charset="0"/>
                        <a:ea typeface="Times New Roman" panose="02020603050405020304" pitchFamily="18" charset="0"/>
                        <a:cs typeface="Minio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900">
                          <a:effectLst/>
                        </a:rPr>
                        <a:t>7,6</a:t>
                      </a:r>
                      <a:endParaRPr lang="fr-BE" sz="900">
                        <a:effectLst/>
                        <a:latin typeface="Minion" pitchFamily="18" charset="0"/>
                        <a:ea typeface="Times New Roman" panose="02020603050405020304" pitchFamily="18" charset="0"/>
                        <a:cs typeface="Minio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BE" sz="900" b="0" i="0" u="none" strike="noStrike" cap="none" baseline="0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64 359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900">
                          <a:effectLst/>
                        </a:rPr>
                        <a:t>76,8</a:t>
                      </a:r>
                      <a:endParaRPr lang="fr-BE" sz="900">
                        <a:effectLst/>
                        <a:latin typeface="Minion" pitchFamily="18" charset="0"/>
                        <a:ea typeface="Times New Roman" panose="02020603050405020304" pitchFamily="18" charset="0"/>
                        <a:cs typeface="Minion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521082823"/>
                  </a:ext>
                </a:extLst>
              </a:tr>
              <a:tr h="331364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BE" sz="900" b="0" i="0" u="none" strike="noStrike" cap="none" baseline="0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Ukkel (+ Vorst)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71755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BE" sz="900" b="0" i="0" u="none" strike="noStrike" cap="none" baseline="0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72 521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71755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BE" sz="900" b="0" i="0" u="none" strike="noStrike" cap="none" baseline="0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60 778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900">
                          <a:effectLst/>
                        </a:rPr>
                        <a:t>83,8</a:t>
                      </a:r>
                      <a:endParaRPr lang="fr-BE" sz="900">
                        <a:effectLst/>
                        <a:latin typeface="Minion" pitchFamily="18" charset="0"/>
                        <a:ea typeface="Times New Roman" panose="02020603050405020304" pitchFamily="18" charset="0"/>
                        <a:cs typeface="Minio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900">
                          <a:effectLst/>
                        </a:rPr>
                        <a:t>3 147</a:t>
                      </a:r>
                      <a:endParaRPr lang="fr-BE" sz="900">
                        <a:effectLst/>
                        <a:latin typeface="Minion" pitchFamily="18" charset="0"/>
                        <a:ea typeface="Times New Roman" panose="02020603050405020304" pitchFamily="18" charset="0"/>
                        <a:cs typeface="Minio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900">
                          <a:effectLst/>
                        </a:rPr>
                        <a:t>5,2</a:t>
                      </a:r>
                      <a:endParaRPr lang="fr-BE" sz="900">
                        <a:effectLst/>
                        <a:latin typeface="Minion" pitchFamily="18" charset="0"/>
                        <a:ea typeface="Times New Roman" panose="02020603050405020304" pitchFamily="18" charset="0"/>
                        <a:cs typeface="Minio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BE" sz="900" b="0" i="0" u="none" strike="noStrike" cap="none" baseline="0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57 631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900">
                          <a:effectLst/>
                        </a:rPr>
                        <a:t>79,5</a:t>
                      </a:r>
                      <a:endParaRPr lang="fr-BE" sz="900">
                        <a:effectLst/>
                        <a:latin typeface="Minion" pitchFamily="18" charset="0"/>
                        <a:ea typeface="Times New Roman" panose="02020603050405020304" pitchFamily="18" charset="0"/>
                        <a:cs typeface="Minion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1376236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34652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300BE2-4DAF-F5AD-F437-471B3BB27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nl-BE" sz="3700" b="0" i="0" u="none" strike="noStrike" cap="none" baseline="0">
                <a:solidFill>
                  <a:srgbClr val="000000"/>
                </a:solidFill>
                <a:effectLst/>
                <a:uFillTx/>
                <a:latin typeface="Calibri"/>
              </a:rPr>
              <a:t>(Niet-)deelname aan de verkiezingen tijdens de gemeenteraadsverkiezingen in het Brussels Hoofdstedelijk Gewest (2018)</a:t>
            </a: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FFA409AE-0D25-5107-DBD5-D81F43A417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8007734"/>
              </p:ext>
            </p:extLst>
          </p:nvPr>
        </p:nvGraphicFramePr>
        <p:xfrm>
          <a:off x="3082833" y="1497874"/>
          <a:ext cx="6026334" cy="4946160"/>
        </p:xfrm>
        <a:graphic>
          <a:graphicData uri="http://schemas.openxmlformats.org/drawingml/2006/table">
            <a:tbl>
              <a:tblPr firstRow="1" firstCol="1" bandRow="1"/>
              <a:tblGrid>
                <a:gridCol w="1748780">
                  <a:extLst>
                    <a:ext uri="{9D8B030D-6E8A-4147-A177-3AD203B41FA5}">
                      <a16:colId xmlns:a16="http://schemas.microsoft.com/office/drawing/2014/main" val="2973125959"/>
                    </a:ext>
                  </a:extLst>
                </a:gridCol>
                <a:gridCol w="1361897">
                  <a:extLst>
                    <a:ext uri="{9D8B030D-6E8A-4147-A177-3AD203B41FA5}">
                      <a16:colId xmlns:a16="http://schemas.microsoft.com/office/drawing/2014/main" val="4141498546"/>
                    </a:ext>
                  </a:extLst>
                </a:gridCol>
                <a:gridCol w="1361897">
                  <a:extLst>
                    <a:ext uri="{9D8B030D-6E8A-4147-A177-3AD203B41FA5}">
                      <a16:colId xmlns:a16="http://schemas.microsoft.com/office/drawing/2014/main" val="2909657886"/>
                    </a:ext>
                  </a:extLst>
                </a:gridCol>
                <a:gridCol w="1553760">
                  <a:extLst>
                    <a:ext uri="{9D8B030D-6E8A-4147-A177-3AD203B41FA5}">
                      <a16:colId xmlns:a16="http://schemas.microsoft.com/office/drawing/2014/main" val="536372987"/>
                    </a:ext>
                  </a:extLst>
                </a:gridCol>
              </a:tblGrid>
              <a:tr h="247308">
                <a:tc>
                  <a:txBody>
                    <a:bodyPr/>
                    <a:lstStyle/>
                    <a:p>
                      <a:pPr algn="l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1100" b="1" i="0" u="none" strike="noStrike">
                          <a:effectLst/>
                          <a:latin typeface="Minion"/>
                          <a:ea typeface="Times New Roman" panose="02020603050405020304" pitchFamily="18" charset="0"/>
                          <a:cs typeface="Minion"/>
                        </a:rPr>
                        <a:t> </a:t>
                      </a:r>
                      <a:endParaRPr lang="fr-FR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919" marR="62919" marT="1110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BE" sz="1100" b="1" i="0" u="none" strike="noStrike" cap="none" baseline="0">
                          <a:solidFill>
                            <a:srgbClr val="000000"/>
                          </a:solidFill>
                          <a:effectLst/>
                          <a:uFillTx/>
                          <a:latin typeface="Minion"/>
                        </a:rPr>
                        <a:t>Deelname</a:t>
                      </a:r>
                      <a:r>
                        <a:rPr lang="nl-BE" sz="1100" b="0" i="0" u="none" strike="noStrike" cap="none" baseline="0">
                          <a:solidFill>
                            <a:srgbClr val="000000"/>
                          </a:solidFill>
                          <a:effectLst/>
                          <a:uFillTx/>
                          <a:latin typeface="Minion"/>
                        </a:rPr>
                        <a:t> </a:t>
                      </a:r>
                      <a:r>
                        <a:rPr lang="nl-BE" sz="1100" b="0" i="0" u="none" strike="noStrike" cap="none" baseline="30000">
                          <a:solidFill>
                            <a:srgbClr val="000000"/>
                          </a:solidFill>
                          <a:effectLst/>
                          <a:uFillTx/>
                          <a:latin typeface="Minion"/>
                        </a:rPr>
                        <a:t>1</a:t>
                      </a:r>
                    </a:p>
                  </a:txBody>
                  <a:tcPr marL="62919" marR="62919" marT="111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BE" sz="1100" b="1" i="0" u="none" strike="noStrike" cap="none" baseline="0">
                          <a:solidFill>
                            <a:srgbClr val="000000"/>
                          </a:solidFill>
                          <a:effectLst/>
                          <a:uFillTx/>
                          <a:latin typeface="Minion"/>
                        </a:rPr>
                        <a:t>Blanco stemmen</a:t>
                      </a:r>
                      <a:r>
                        <a:rPr lang="nl-BE" sz="1100" b="0" i="0" u="none" strike="noStrike" cap="none" baseline="0">
                          <a:solidFill>
                            <a:srgbClr val="000000"/>
                          </a:solidFill>
                          <a:effectLst/>
                          <a:uFillTx/>
                          <a:latin typeface="Minion"/>
                        </a:rPr>
                        <a:t> </a:t>
                      </a:r>
                      <a:r>
                        <a:rPr lang="nl-BE" sz="1100" b="0" i="0" u="none" strike="noStrike" cap="none" baseline="30000">
                          <a:solidFill>
                            <a:srgbClr val="000000"/>
                          </a:solidFill>
                          <a:effectLst/>
                          <a:uFillTx/>
                          <a:latin typeface="Minion"/>
                        </a:rPr>
                        <a:t>2</a:t>
                      </a:r>
                    </a:p>
                  </a:txBody>
                  <a:tcPr marL="62919" marR="62919" marT="111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BE" sz="1100" b="1" i="0" u="none" strike="noStrike" cap="none" baseline="0">
                          <a:solidFill>
                            <a:srgbClr val="000000"/>
                          </a:solidFill>
                          <a:effectLst/>
                          <a:uFillTx/>
                          <a:latin typeface="Minion"/>
                        </a:rPr>
                        <a:t>Netto participatie</a:t>
                      </a:r>
                      <a:r>
                        <a:rPr lang="nl-BE" sz="1100" b="0" i="0" u="none" strike="noStrike" cap="none" baseline="0">
                          <a:solidFill>
                            <a:srgbClr val="000000"/>
                          </a:solidFill>
                          <a:effectLst/>
                          <a:uFillTx/>
                          <a:latin typeface="Minion"/>
                        </a:rPr>
                        <a:t> </a:t>
                      </a:r>
                      <a:r>
                        <a:rPr lang="nl-BE" sz="1100" b="0" i="0" u="none" strike="noStrike" cap="none" baseline="30000">
                          <a:solidFill>
                            <a:srgbClr val="000000"/>
                          </a:solidFill>
                          <a:effectLst/>
                          <a:uFillTx/>
                          <a:latin typeface="Minion"/>
                        </a:rPr>
                        <a:t>3</a:t>
                      </a:r>
                    </a:p>
                  </a:txBody>
                  <a:tcPr marL="62919" marR="62919" marT="111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0317397"/>
                  </a:ext>
                </a:extLst>
              </a:tr>
              <a:tr h="247308">
                <a:tc>
                  <a:txBody>
                    <a:bodyPr/>
                    <a:lstStyle/>
                    <a:p>
                      <a:pPr algn="l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BE" sz="1100" b="0" i="0" u="none" strike="noStrike" cap="none" baseline="0">
                          <a:solidFill>
                            <a:srgbClr val="000000"/>
                          </a:solidFill>
                          <a:effectLst/>
                          <a:uFillTx/>
                          <a:latin typeface="Minion"/>
                        </a:rPr>
                        <a:t>Anderlecht</a:t>
                      </a:r>
                    </a:p>
                  </a:txBody>
                  <a:tcPr marL="62919" marR="62919" marT="111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1100" b="0" i="0" u="none" strike="noStrike">
                          <a:effectLst/>
                          <a:latin typeface="Minion"/>
                          <a:ea typeface="Times New Roman" panose="02020603050405020304" pitchFamily="18" charset="0"/>
                          <a:cs typeface="Minion"/>
                        </a:rPr>
                        <a:t>83,6</a:t>
                      </a:r>
                      <a:endParaRPr lang="fr-FR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919" marR="62919" marT="111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1100" b="0" i="0" u="none" strike="noStrike">
                          <a:effectLst/>
                          <a:latin typeface="Minion"/>
                          <a:ea typeface="Times New Roman" panose="02020603050405020304" pitchFamily="18" charset="0"/>
                          <a:cs typeface="Minion"/>
                        </a:rPr>
                        <a:t>7,3</a:t>
                      </a:r>
                      <a:endParaRPr lang="fr-FR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919" marR="62919" marT="111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1100" b="0" i="0" u="none" strike="noStrike">
                          <a:effectLst/>
                          <a:latin typeface="Minion"/>
                          <a:ea typeface="Times New Roman" panose="02020603050405020304" pitchFamily="18" charset="0"/>
                          <a:cs typeface="Minion"/>
                        </a:rPr>
                        <a:t>77,5</a:t>
                      </a:r>
                      <a:endParaRPr lang="fr-FR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919" marR="62919" marT="111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6677320"/>
                  </a:ext>
                </a:extLst>
              </a:tr>
              <a:tr h="247308">
                <a:tc>
                  <a:txBody>
                    <a:bodyPr/>
                    <a:lstStyle/>
                    <a:p>
                      <a:pPr algn="l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BE" sz="1100" b="0" i="0" u="none" strike="noStrike" cap="none" baseline="0">
                          <a:solidFill>
                            <a:srgbClr val="000000"/>
                          </a:solidFill>
                          <a:effectLst/>
                          <a:uFillTx/>
                          <a:latin typeface="Minion"/>
                        </a:rPr>
                        <a:t>Oudergem</a:t>
                      </a:r>
                    </a:p>
                  </a:txBody>
                  <a:tcPr marL="62919" marR="62919" marT="111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1100" b="0" i="0" u="none" strike="noStrike">
                          <a:effectLst/>
                          <a:latin typeface="Minion"/>
                          <a:ea typeface="Times New Roman" panose="02020603050405020304" pitchFamily="18" charset="0"/>
                          <a:cs typeface="Minion"/>
                        </a:rPr>
                        <a:t>87,5</a:t>
                      </a:r>
                      <a:endParaRPr lang="fr-FR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919" marR="62919" marT="111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1100" b="0" i="0" u="none" strike="noStrike">
                          <a:effectLst/>
                          <a:latin typeface="Minion"/>
                          <a:ea typeface="Times New Roman" panose="02020603050405020304" pitchFamily="18" charset="0"/>
                          <a:cs typeface="Minion"/>
                        </a:rPr>
                        <a:t>4,5</a:t>
                      </a:r>
                      <a:endParaRPr lang="fr-FR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919" marR="62919" marT="111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1100" b="0" i="0" u="none" strike="noStrike">
                          <a:effectLst/>
                          <a:latin typeface="Minion"/>
                          <a:ea typeface="Times New Roman" panose="02020603050405020304" pitchFamily="18" charset="0"/>
                          <a:cs typeface="Minion"/>
                        </a:rPr>
                        <a:t>83,6</a:t>
                      </a:r>
                      <a:endParaRPr lang="fr-FR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919" marR="62919" marT="111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6944480"/>
                  </a:ext>
                </a:extLst>
              </a:tr>
              <a:tr h="247308">
                <a:tc>
                  <a:txBody>
                    <a:bodyPr/>
                    <a:lstStyle/>
                    <a:p>
                      <a:pPr algn="l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BE" sz="1100" b="0" i="0" u="none" strike="noStrike" cap="none" baseline="0">
                          <a:solidFill>
                            <a:srgbClr val="000000"/>
                          </a:solidFill>
                          <a:effectLst/>
                          <a:uFillTx/>
                          <a:latin typeface="Minion"/>
                        </a:rPr>
                        <a:t>Sint-Agatha-Berchem</a:t>
                      </a:r>
                    </a:p>
                  </a:txBody>
                  <a:tcPr marL="62919" marR="62919" marT="111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1100" b="0" i="0" u="none" strike="noStrike">
                          <a:effectLst/>
                          <a:latin typeface="Minion"/>
                          <a:ea typeface="Times New Roman" panose="02020603050405020304" pitchFamily="18" charset="0"/>
                          <a:cs typeface="Minion"/>
                        </a:rPr>
                        <a:t>85,5</a:t>
                      </a:r>
                      <a:endParaRPr lang="fr-FR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919" marR="62919" marT="111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1100" b="0" i="0" u="none" strike="noStrike">
                          <a:effectLst/>
                          <a:latin typeface="Minion"/>
                          <a:ea typeface="Times New Roman" panose="02020603050405020304" pitchFamily="18" charset="0"/>
                          <a:cs typeface="Minion"/>
                        </a:rPr>
                        <a:t>7,1</a:t>
                      </a:r>
                      <a:endParaRPr lang="fr-FR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919" marR="62919" marT="111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1100" b="0" i="0" u="none" strike="noStrike">
                          <a:effectLst/>
                          <a:latin typeface="Minion"/>
                          <a:ea typeface="Times New Roman" panose="02020603050405020304" pitchFamily="18" charset="0"/>
                          <a:cs typeface="Minion"/>
                        </a:rPr>
                        <a:t>79,4</a:t>
                      </a:r>
                      <a:endParaRPr lang="fr-FR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919" marR="62919" marT="111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3422934"/>
                  </a:ext>
                </a:extLst>
              </a:tr>
              <a:tr h="247308">
                <a:tc>
                  <a:txBody>
                    <a:bodyPr/>
                    <a:lstStyle/>
                    <a:p>
                      <a:pPr algn="l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BE" sz="1100" b="0" i="0" u="none" strike="noStrike" cap="none" baseline="0">
                          <a:solidFill>
                            <a:srgbClr val="000000"/>
                          </a:solidFill>
                          <a:effectLst/>
                          <a:uFillTx/>
                          <a:latin typeface="Minion"/>
                        </a:rPr>
                        <a:t>Brussel</a:t>
                      </a:r>
                    </a:p>
                  </a:txBody>
                  <a:tcPr marL="62919" marR="62919" marT="111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1100" b="0" i="0" u="none" strike="noStrike">
                          <a:effectLst/>
                          <a:latin typeface="Minion"/>
                          <a:ea typeface="Times New Roman" panose="02020603050405020304" pitchFamily="18" charset="0"/>
                          <a:cs typeface="Minion"/>
                        </a:rPr>
                        <a:t>82,9</a:t>
                      </a:r>
                      <a:endParaRPr lang="fr-FR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919" marR="62919" marT="111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1100" b="0" i="0" u="none" strike="noStrike">
                          <a:effectLst/>
                          <a:latin typeface="Minion"/>
                          <a:ea typeface="Times New Roman" panose="02020603050405020304" pitchFamily="18" charset="0"/>
                          <a:cs typeface="Minion"/>
                        </a:rPr>
                        <a:t>5,6</a:t>
                      </a:r>
                      <a:endParaRPr lang="fr-FR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919" marR="62919" marT="111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1100" b="0" i="0" u="none" strike="noStrike">
                          <a:effectLst/>
                          <a:latin typeface="Minion"/>
                          <a:ea typeface="Times New Roman" panose="02020603050405020304" pitchFamily="18" charset="0"/>
                          <a:cs typeface="Minion"/>
                        </a:rPr>
                        <a:t>78,3</a:t>
                      </a:r>
                      <a:endParaRPr lang="fr-FR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919" marR="62919" marT="111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0223691"/>
                  </a:ext>
                </a:extLst>
              </a:tr>
              <a:tr h="247308">
                <a:tc>
                  <a:txBody>
                    <a:bodyPr/>
                    <a:lstStyle/>
                    <a:p>
                      <a:pPr algn="l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BE" sz="1100" b="0" i="0" u="none" strike="noStrike" cap="none" baseline="0">
                          <a:solidFill>
                            <a:srgbClr val="000000"/>
                          </a:solidFill>
                          <a:effectLst/>
                          <a:uFillTx/>
                          <a:latin typeface="Minion"/>
                        </a:rPr>
                        <a:t>Etterbeek</a:t>
                      </a:r>
                    </a:p>
                  </a:txBody>
                  <a:tcPr marL="62919" marR="62919" marT="111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1100" b="0" i="0" u="none" strike="noStrike">
                          <a:effectLst/>
                          <a:latin typeface="Minion"/>
                          <a:ea typeface="Times New Roman" panose="02020603050405020304" pitchFamily="18" charset="0"/>
                          <a:cs typeface="Minion"/>
                        </a:rPr>
                        <a:t>86,6</a:t>
                      </a:r>
                      <a:endParaRPr lang="fr-FR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919" marR="62919" marT="111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1100" b="0" i="0" u="none" strike="noStrike">
                          <a:effectLst/>
                          <a:latin typeface="Minion"/>
                          <a:ea typeface="Times New Roman" panose="02020603050405020304" pitchFamily="18" charset="0"/>
                          <a:cs typeface="Minion"/>
                        </a:rPr>
                        <a:t>5,7</a:t>
                      </a:r>
                      <a:endParaRPr lang="fr-FR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919" marR="62919" marT="111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1100" b="0" i="0" u="none" strike="noStrike">
                          <a:effectLst/>
                          <a:latin typeface="Minion"/>
                          <a:ea typeface="Times New Roman" panose="02020603050405020304" pitchFamily="18" charset="0"/>
                          <a:cs typeface="Minion"/>
                        </a:rPr>
                        <a:t>81,7</a:t>
                      </a:r>
                      <a:endParaRPr lang="fr-FR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919" marR="62919" marT="111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9157984"/>
                  </a:ext>
                </a:extLst>
              </a:tr>
              <a:tr h="247308">
                <a:tc>
                  <a:txBody>
                    <a:bodyPr/>
                    <a:lstStyle/>
                    <a:p>
                      <a:pPr algn="l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BE" sz="1100" b="0" i="0" u="none" strike="noStrike" cap="none" baseline="0">
                          <a:solidFill>
                            <a:srgbClr val="000000"/>
                          </a:solidFill>
                          <a:effectLst/>
                          <a:uFillTx/>
                          <a:latin typeface="Minion"/>
                        </a:rPr>
                        <a:t>Evere</a:t>
                      </a:r>
                    </a:p>
                  </a:txBody>
                  <a:tcPr marL="62919" marR="62919" marT="111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1100" b="0" i="0" u="none" strike="noStrike">
                          <a:effectLst/>
                          <a:latin typeface="Minion"/>
                          <a:ea typeface="Times New Roman" panose="02020603050405020304" pitchFamily="18" charset="0"/>
                          <a:cs typeface="Minion"/>
                        </a:rPr>
                        <a:t>83,7</a:t>
                      </a:r>
                      <a:endParaRPr lang="fr-FR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919" marR="62919" marT="111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1100" b="0" i="0" u="none" strike="noStrike">
                          <a:effectLst/>
                          <a:latin typeface="Minion"/>
                          <a:ea typeface="Times New Roman" panose="02020603050405020304" pitchFamily="18" charset="0"/>
                          <a:cs typeface="Minion"/>
                        </a:rPr>
                        <a:t>8,7</a:t>
                      </a:r>
                      <a:endParaRPr lang="fr-FR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919" marR="62919" marT="111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1100" b="0" i="0" u="none" strike="noStrike">
                          <a:effectLst/>
                          <a:latin typeface="Minion"/>
                          <a:ea typeface="Times New Roman" panose="02020603050405020304" pitchFamily="18" charset="0"/>
                          <a:cs typeface="Minion"/>
                        </a:rPr>
                        <a:t>76,5</a:t>
                      </a:r>
                      <a:endParaRPr lang="fr-FR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919" marR="62919" marT="111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8248514"/>
                  </a:ext>
                </a:extLst>
              </a:tr>
              <a:tr h="247308">
                <a:tc>
                  <a:txBody>
                    <a:bodyPr/>
                    <a:lstStyle/>
                    <a:p>
                      <a:pPr algn="l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BE" sz="1100" b="0" i="0" u="none" strike="noStrike" cap="none" baseline="0">
                          <a:solidFill>
                            <a:srgbClr val="000000"/>
                          </a:solidFill>
                          <a:effectLst/>
                          <a:uFillTx/>
                          <a:latin typeface="Minion"/>
                        </a:rPr>
                        <a:t>Vorst</a:t>
                      </a:r>
                    </a:p>
                  </a:txBody>
                  <a:tcPr marL="62919" marR="62919" marT="111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1100" b="0" i="0" u="none" strike="noStrike">
                          <a:effectLst/>
                          <a:latin typeface="Minion"/>
                          <a:ea typeface="Times New Roman" panose="02020603050405020304" pitchFamily="18" charset="0"/>
                          <a:cs typeface="Minion"/>
                        </a:rPr>
                        <a:t>84,7</a:t>
                      </a:r>
                      <a:endParaRPr lang="fr-FR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919" marR="62919" marT="111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1100" b="0" i="0" u="none" strike="noStrike">
                          <a:effectLst/>
                          <a:latin typeface="Minion"/>
                          <a:ea typeface="Times New Roman" panose="02020603050405020304" pitchFamily="18" charset="0"/>
                          <a:cs typeface="Minion"/>
                        </a:rPr>
                        <a:t>5,9</a:t>
                      </a:r>
                      <a:endParaRPr lang="fr-FR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919" marR="62919" marT="111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1100" b="0" i="0" u="none" strike="noStrike">
                          <a:effectLst/>
                          <a:latin typeface="Minion"/>
                          <a:ea typeface="Times New Roman" panose="02020603050405020304" pitchFamily="18" charset="0"/>
                          <a:cs typeface="Minion"/>
                        </a:rPr>
                        <a:t>79,7</a:t>
                      </a:r>
                      <a:endParaRPr lang="fr-FR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919" marR="62919" marT="111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6590459"/>
                  </a:ext>
                </a:extLst>
              </a:tr>
              <a:tr h="247308">
                <a:tc>
                  <a:txBody>
                    <a:bodyPr/>
                    <a:lstStyle/>
                    <a:p>
                      <a:pPr algn="l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BE" sz="1100" b="0" i="0" u="none" strike="noStrike" cap="none" baseline="0">
                          <a:solidFill>
                            <a:srgbClr val="000000"/>
                          </a:solidFill>
                          <a:effectLst/>
                          <a:uFillTx/>
                          <a:latin typeface="Minion"/>
                        </a:rPr>
                        <a:t>Ganshoren</a:t>
                      </a:r>
                    </a:p>
                  </a:txBody>
                  <a:tcPr marL="62919" marR="62919" marT="111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1100" b="0" i="0" u="none" strike="noStrike">
                          <a:effectLst/>
                          <a:latin typeface="Minion"/>
                          <a:ea typeface="Times New Roman" panose="02020603050405020304" pitchFamily="18" charset="0"/>
                          <a:cs typeface="Minion"/>
                        </a:rPr>
                        <a:t>86,3</a:t>
                      </a:r>
                      <a:endParaRPr lang="fr-FR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919" marR="62919" marT="111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1100" b="0" i="0" u="none" strike="noStrike">
                          <a:effectLst/>
                          <a:latin typeface="Minion"/>
                          <a:ea typeface="Times New Roman" panose="02020603050405020304" pitchFamily="18" charset="0"/>
                          <a:cs typeface="Minion"/>
                        </a:rPr>
                        <a:t>7,8</a:t>
                      </a:r>
                      <a:endParaRPr lang="fr-FR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919" marR="62919" marT="111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1100" b="0" i="0" u="none" strike="noStrike">
                          <a:effectLst/>
                          <a:latin typeface="Minion"/>
                          <a:ea typeface="Times New Roman" panose="02020603050405020304" pitchFamily="18" charset="0"/>
                          <a:cs typeface="Minion"/>
                        </a:rPr>
                        <a:t>79,6</a:t>
                      </a:r>
                      <a:endParaRPr lang="fr-FR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919" marR="62919" marT="111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8918440"/>
                  </a:ext>
                </a:extLst>
              </a:tr>
              <a:tr h="247308">
                <a:tc>
                  <a:txBody>
                    <a:bodyPr/>
                    <a:lstStyle/>
                    <a:p>
                      <a:pPr algn="l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BE" sz="1100" b="0" i="0" u="none" strike="noStrike" cap="none" baseline="0">
                          <a:solidFill>
                            <a:srgbClr val="000000"/>
                          </a:solidFill>
                          <a:effectLst/>
                          <a:uFillTx/>
                          <a:latin typeface="Minion"/>
                        </a:rPr>
                        <a:t>Elsene</a:t>
                      </a:r>
                    </a:p>
                  </a:txBody>
                  <a:tcPr marL="62919" marR="62919" marT="111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1100" b="0" i="0" u="none" strike="noStrike">
                          <a:effectLst/>
                          <a:latin typeface="Minion"/>
                          <a:ea typeface="Times New Roman" panose="02020603050405020304" pitchFamily="18" charset="0"/>
                          <a:cs typeface="Minion"/>
                        </a:rPr>
                        <a:t>82,4</a:t>
                      </a:r>
                      <a:endParaRPr lang="fr-FR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919" marR="62919" marT="111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1100" b="0" i="0" u="none" strike="noStrike">
                          <a:effectLst/>
                          <a:latin typeface="Minion"/>
                          <a:ea typeface="Times New Roman" panose="02020603050405020304" pitchFamily="18" charset="0"/>
                          <a:cs typeface="Minion"/>
                        </a:rPr>
                        <a:t>5,0</a:t>
                      </a:r>
                      <a:endParaRPr lang="fr-FR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919" marR="62919" marT="111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1100" b="0" i="0" u="none" strike="noStrike">
                          <a:effectLst/>
                          <a:latin typeface="Minion"/>
                          <a:ea typeface="Times New Roman" panose="02020603050405020304" pitchFamily="18" charset="0"/>
                          <a:cs typeface="Minion"/>
                        </a:rPr>
                        <a:t>78,3</a:t>
                      </a:r>
                      <a:endParaRPr lang="fr-FR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919" marR="62919" marT="111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1394553"/>
                  </a:ext>
                </a:extLst>
              </a:tr>
              <a:tr h="247308">
                <a:tc>
                  <a:txBody>
                    <a:bodyPr/>
                    <a:lstStyle/>
                    <a:p>
                      <a:pPr algn="l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BE" sz="1100" b="0" i="0" u="none" strike="noStrike" cap="none" baseline="0">
                          <a:solidFill>
                            <a:srgbClr val="000000"/>
                          </a:solidFill>
                          <a:effectLst/>
                          <a:uFillTx/>
                          <a:latin typeface="Minion"/>
                        </a:rPr>
                        <a:t>Jette</a:t>
                      </a:r>
                    </a:p>
                  </a:txBody>
                  <a:tcPr marL="62919" marR="62919" marT="111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1100" b="0" i="0" u="none" strike="noStrike">
                          <a:effectLst/>
                          <a:latin typeface="Minion"/>
                          <a:ea typeface="Times New Roman" panose="02020603050405020304" pitchFamily="18" charset="0"/>
                          <a:cs typeface="Minion"/>
                        </a:rPr>
                        <a:t>85,6</a:t>
                      </a:r>
                      <a:endParaRPr lang="fr-FR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919" marR="62919" marT="111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1100" b="0" i="0" u="none" strike="noStrike">
                          <a:effectLst/>
                          <a:latin typeface="Minion"/>
                          <a:ea typeface="Times New Roman" panose="02020603050405020304" pitchFamily="18" charset="0"/>
                          <a:cs typeface="Minion"/>
                        </a:rPr>
                        <a:t>7,0</a:t>
                      </a:r>
                      <a:endParaRPr lang="fr-FR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919" marR="62919" marT="111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1100" b="0" i="0" u="none" strike="noStrike">
                          <a:effectLst/>
                          <a:latin typeface="Minion"/>
                          <a:ea typeface="Times New Roman" panose="02020603050405020304" pitchFamily="18" charset="0"/>
                          <a:cs typeface="Minion"/>
                        </a:rPr>
                        <a:t>79,6</a:t>
                      </a:r>
                      <a:endParaRPr lang="fr-FR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919" marR="62919" marT="111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2019271"/>
                  </a:ext>
                </a:extLst>
              </a:tr>
              <a:tr h="247308">
                <a:tc>
                  <a:txBody>
                    <a:bodyPr/>
                    <a:lstStyle/>
                    <a:p>
                      <a:pPr algn="l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BE" sz="1100" b="0" i="0" u="none" strike="noStrike" cap="none" baseline="0">
                          <a:solidFill>
                            <a:srgbClr val="000000"/>
                          </a:solidFill>
                          <a:effectLst/>
                          <a:uFillTx/>
                          <a:latin typeface="Minion"/>
                        </a:rPr>
                        <a:t>Koekelberg</a:t>
                      </a:r>
                    </a:p>
                  </a:txBody>
                  <a:tcPr marL="62919" marR="62919" marT="111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1100" b="0" i="0" u="none" strike="noStrike">
                          <a:effectLst/>
                          <a:latin typeface="Minion"/>
                          <a:ea typeface="Times New Roman" panose="02020603050405020304" pitchFamily="18" charset="0"/>
                          <a:cs typeface="Minion"/>
                        </a:rPr>
                        <a:t>85,1</a:t>
                      </a:r>
                      <a:endParaRPr lang="fr-FR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919" marR="62919" marT="111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1100" b="0" i="0" u="none" strike="noStrike">
                          <a:effectLst/>
                          <a:latin typeface="Minion"/>
                          <a:ea typeface="Times New Roman" panose="02020603050405020304" pitchFamily="18" charset="0"/>
                          <a:cs typeface="Minion"/>
                        </a:rPr>
                        <a:t>7,7</a:t>
                      </a:r>
                      <a:endParaRPr lang="fr-FR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919" marR="62919" marT="111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1100" b="0" i="0" u="none" strike="noStrike">
                          <a:effectLst/>
                          <a:latin typeface="Minion"/>
                          <a:ea typeface="Times New Roman" panose="02020603050405020304" pitchFamily="18" charset="0"/>
                          <a:cs typeface="Minion"/>
                        </a:rPr>
                        <a:t>78,6</a:t>
                      </a:r>
                      <a:endParaRPr lang="fr-FR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919" marR="62919" marT="111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1031027"/>
                  </a:ext>
                </a:extLst>
              </a:tr>
              <a:tr h="247308">
                <a:tc>
                  <a:txBody>
                    <a:bodyPr/>
                    <a:lstStyle/>
                    <a:p>
                      <a:pPr algn="l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BE" sz="1100" b="0" i="0" u="none" strike="noStrike" cap="none" baseline="0">
                          <a:solidFill>
                            <a:srgbClr val="000000"/>
                          </a:solidFill>
                          <a:effectLst/>
                          <a:uFillTx/>
                          <a:latin typeface="Minion"/>
                        </a:rPr>
                        <a:t>Sint-Jans-Molenbeek</a:t>
                      </a:r>
                    </a:p>
                  </a:txBody>
                  <a:tcPr marL="62919" marR="62919" marT="111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1100" b="0" i="0" u="none" strike="noStrike">
                          <a:effectLst/>
                          <a:latin typeface="Minion"/>
                          <a:ea typeface="Times New Roman" panose="02020603050405020304" pitchFamily="18" charset="0"/>
                          <a:cs typeface="Minion"/>
                        </a:rPr>
                        <a:t>82,9</a:t>
                      </a:r>
                      <a:endParaRPr lang="fr-FR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919" marR="62919" marT="111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1100" b="0" i="0" u="none" strike="noStrike">
                          <a:effectLst/>
                          <a:latin typeface="Minion"/>
                          <a:ea typeface="Times New Roman" panose="02020603050405020304" pitchFamily="18" charset="0"/>
                          <a:cs typeface="Minion"/>
                        </a:rPr>
                        <a:t>6,3</a:t>
                      </a:r>
                      <a:endParaRPr lang="fr-FR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919" marR="62919" marT="111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1100" b="0" i="0" u="none" strike="noStrike">
                          <a:effectLst/>
                          <a:latin typeface="Minion"/>
                          <a:ea typeface="Times New Roman" panose="02020603050405020304" pitchFamily="18" charset="0"/>
                          <a:cs typeface="Minion"/>
                        </a:rPr>
                        <a:t>77,7</a:t>
                      </a:r>
                      <a:endParaRPr lang="fr-FR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919" marR="62919" marT="111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6835587"/>
                  </a:ext>
                </a:extLst>
              </a:tr>
              <a:tr h="247308">
                <a:tc>
                  <a:txBody>
                    <a:bodyPr/>
                    <a:lstStyle/>
                    <a:p>
                      <a:pPr algn="l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BE" sz="1100" b="0" i="0" u="none" strike="noStrike" cap="none" baseline="0">
                          <a:solidFill>
                            <a:srgbClr val="000000"/>
                          </a:solidFill>
                          <a:effectLst/>
                          <a:uFillTx/>
                          <a:latin typeface="Minion"/>
                        </a:rPr>
                        <a:t>Sint-Gillis</a:t>
                      </a:r>
                    </a:p>
                  </a:txBody>
                  <a:tcPr marL="62919" marR="62919" marT="111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1100" b="0" i="0" u="none" strike="noStrike">
                          <a:effectLst/>
                          <a:latin typeface="Minion"/>
                          <a:ea typeface="Times New Roman" panose="02020603050405020304" pitchFamily="18" charset="0"/>
                          <a:cs typeface="Minion"/>
                        </a:rPr>
                        <a:t>83,5</a:t>
                      </a:r>
                      <a:endParaRPr lang="fr-FR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919" marR="62919" marT="111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1100" b="0" i="0" u="none" strike="noStrike">
                          <a:effectLst/>
                          <a:latin typeface="Minion"/>
                          <a:ea typeface="Times New Roman" panose="02020603050405020304" pitchFamily="18" charset="0"/>
                          <a:cs typeface="Minion"/>
                        </a:rPr>
                        <a:t>6,0</a:t>
                      </a:r>
                      <a:endParaRPr lang="fr-FR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919" marR="62919" marT="111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1100" b="0" i="0" u="none" strike="noStrike">
                          <a:effectLst/>
                          <a:latin typeface="Minion"/>
                          <a:ea typeface="Times New Roman" panose="02020603050405020304" pitchFamily="18" charset="0"/>
                          <a:cs typeface="Minion"/>
                        </a:rPr>
                        <a:t>78,5</a:t>
                      </a:r>
                      <a:endParaRPr lang="fr-FR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919" marR="62919" marT="111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4356454"/>
                  </a:ext>
                </a:extLst>
              </a:tr>
              <a:tr h="247308">
                <a:tc>
                  <a:txBody>
                    <a:bodyPr/>
                    <a:lstStyle/>
                    <a:p>
                      <a:pPr algn="l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BE" sz="1100" b="0" i="0" u="none" strike="noStrike" cap="none" baseline="0">
                          <a:solidFill>
                            <a:srgbClr val="000000"/>
                          </a:solidFill>
                          <a:effectLst/>
                          <a:uFillTx/>
                          <a:latin typeface="Minion"/>
                        </a:rPr>
                        <a:t>Sint-Joost-ten-Node</a:t>
                      </a:r>
                    </a:p>
                  </a:txBody>
                  <a:tcPr marL="62919" marR="62919" marT="111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1100" b="0" i="0" u="none" strike="noStrike">
                          <a:effectLst/>
                          <a:latin typeface="Minion"/>
                          <a:ea typeface="Times New Roman" panose="02020603050405020304" pitchFamily="18" charset="0"/>
                          <a:cs typeface="Minion"/>
                        </a:rPr>
                        <a:t>85,4</a:t>
                      </a:r>
                      <a:endParaRPr lang="fr-FR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919" marR="62919" marT="111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1100" b="0" i="0" u="none" strike="noStrike">
                          <a:effectLst/>
                          <a:latin typeface="Minion"/>
                          <a:ea typeface="Times New Roman" panose="02020603050405020304" pitchFamily="18" charset="0"/>
                          <a:cs typeface="Minion"/>
                        </a:rPr>
                        <a:t>6,4</a:t>
                      </a:r>
                      <a:endParaRPr lang="fr-FR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919" marR="62919" marT="111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1100" b="0" i="0" u="none" strike="noStrike">
                          <a:effectLst/>
                          <a:latin typeface="Minion"/>
                          <a:ea typeface="Times New Roman" panose="02020603050405020304" pitchFamily="18" charset="0"/>
                          <a:cs typeface="Minion"/>
                        </a:rPr>
                        <a:t>79,9</a:t>
                      </a:r>
                      <a:endParaRPr lang="fr-FR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919" marR="62919" marT="111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770587"/>
                  </a:ext>
                </a:extLst>
              </a:tr>
              <a:tr h="247308">
                <a:tc>
                  <a:txBody>
                    <a:bodyPr/>
                    <a:lstStyle/>
                    <a:p>
                      <a:pPr algn="l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BE" sz="1100" b="0" i="0" u="none" strike="noStrike" cap="none" baseline="0">
                          <a:solidFill>
                            <a:srgbClr val="000000"/>
                          </a:solidFill>
                          <a:effectLst/>
                          <a:uFillTx/>
                          <a:latin typeface="Minion"/>
                        </a:rPr>
                        <a:t>Schaarbeek</a:t>
                      </a:r>
                    </a:p>
                  </a:txBody>
                  <a:tcPr marL="62919" marR="62919" marT="111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1100" b="0" i="0" u="none" strike="noStrike">
                          <a:effectLst/>
                          <a:latin typeface="Minion"/>
                          <a:ea typeface="Times New Roman" panose="02020603050405020304" pitchFamily="18" charset="0"/>
                          <a:cs typeface="Minion"/>
                        </a:rPr>
                        <a:t>83,9</a:t>
                      </a:r>
                      <a:endParaRPr lang="fr-FR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919" marR="62919" marT="111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1100" b="0" i="0" u="none" strike="noStrike">
                          <a:effectLst/>
                          <a:latin typeface="Minion"/>
                          <a:ea typeface="Times New Roman" panose="02020603050405020304" pitchFamily="18" charset="0"/>
                          <a:cs typeface="Minion"/>
                        </a:rPr>
                        <a:t>6,6</a:t>
                      </a:r>
                      <a:endParaRPr lang="fr-FR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919" marR="62919" marT="111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1100" b="0" i="0" u="none" strike="noStrike">
                          <a:effectLst/>
                          <a:latin typeface="Minion"/>
                          <a:ea typeface="Times New Roman" panose="02020603050405020304" pitchFamily="18" charset="0"/>
                          <a:cs typeface="Minion"/>
                        </a:rPr>
                        <a:t>78,4</a:t>
                      </a:r>
                      <a:endParaRPr lang="fr-FR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919" marR="62919" marT="111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9257440"/>
                  </a:ext>
                </a:extLst>
              </a:tr>
              <a:tr h="247308">
                <a:tc>
                  <a:txBody>
                    <a:bodyPr/>
                    <a:lstStyle/>
                    <a:p>
                      <a:pPr algn="l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BE" sz="1100" b="0" i="0" u="none" strike="noStrike" cap="none" baseline="0">
                          <a:solidFill>
                            <a:srgbClr val="000000"/>
                          </a:solidFill>
                          <a:effectLst/>
                          <a:uFillTx/>
                          <a:latin typeface="Minion"/>
                        </a:rPr>
                        <a:t>Ukkel</a:t>
                      </a:r>
                    </a:p>
                  </a:txBody>
                  <a:tcPr marL="62919" marR="62919" marT="111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1100" b="0" i="0" u="none" strike="noStrike">
                          <a:effectLst/>
                          <a:latin typeface="Minion"/>
                          <a:ea typeface="Times New Roman" panose="02020603050405020304" pitchFamily="18" charset="0"/>
                          <a:cs typeface="Minion"/>
                        </a:rPr>
                        <a:t>83,4</a:t>
                      </a:r>
                      <a:endParaRPr lang="fr-FR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919" marR="62919" marT="111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1100" b="0" i="0" u="none" strike="noStrike">
                          <a:effectLst/>
                          <a:latin typeface="Minion"/>
                          <a:ea typeface="Times New Roman" panose="02020603050405020304" pitchFamily="18" charset="0"/>
                          <a:cs typeface="Minion"/>
                        </a:rPr>
                        <a:t>4,5</a:t>
                      </a:r>
                      <a:endParaRPr lang="fr-FR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919" marR="62919" marT="111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1100" b="0" i="0" u="none" strike="noStrike">
                          <a:effectLst/>
                          <a:latin typeface="Minion"/>
                          <a:ea typeface="Times New Roman" panose="02020603050405020304" pitchFamily="18" charset="0"/>
                          <a:cs typeface="Minion"/>
                        </a:rPr>
                        <a:t>79,6</a:t>
                      </a:r>
                      <a:endParaRPr lang="fr-FR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919" marR="62919" marT="111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0186151"/>
                  </a:ext>
                </a:extLst>
              </a:tr>
              <a:tr h="247308">
                <a:tc>
                  <a:txBody>
                    <a:bodyPr/>
                    <a:lstStyle/>
                    <a:p>
                      <a:pPr algn="l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BE" sz="1100" b="0" i="0" u="none" strike="noStrike" cap="none" baseline="0">
                          <a:solidFill>
                            <a:srgbClr val="000000"/>
                          </a:solidFill>
                          <a:effectLst/>
                          <a:uFillTx/>
                          <a:latin typeface="Minion"/>
                        </a:rPr>
                        <a:t>Watermaal-Bosvoorde</a:t>
                      </a:r>
                    </a:p>
                  </a:txBody>
                  <a:tcPr marL="62919" marR="62919" marT="111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1100" b="0" i="0" u="none" strike="noStrike">
                          <a:effectLst/>
                          <a:latin typeface="Minion"/>
                          <a:ea typeface="Times New Roman" panose="02020603050405020304" pitchFamily="18" charset="0"/>
                          <a:cs typeface="Minion"/>
                        </a:rPr>
                        <a:t>87,1</a:t>
                      </a:r>
                      <a:endParaRPr lang="fr-FR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919" marR="62919" marT="111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1100" b="0" i="0" u="none" strike="noStrike">
                          <a:effectLst/>
                          <a:latin typeface="Minion"/>
                          <a:ea typeface="Times New Roman" panose="02020603050405020304" pitchFamily="18" charset="0"/>
                          <a:cs typeface="Minion"/>
                        </a:rPr>
                        <a:t>3,9</a:t>
                      </a:r>
                      <a:endParaRPr lang="fr-FR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919" marR="62919" marT="111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1100" b="0" i="0" u="none" strike="noStrike">
                          <a:effectLst/>
                          <a:latin typeface="Minion"/>
                          <a:ea typeface="Times New Roman" panose="02020603050405020304" pitchFamily="18" charset="0"/>
                          <a:cs typeface="Minion"/>
                        </a:rPr>
                        <a:t>83,7</a:t>
                      </a:r>
                      <a:endParaRPr lang="fr-FR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919" marR="62919" marT="111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4229930"/>
                  </a:ext>
                </a:extLst>
              </a:tr>
              <a:tr h="247308">
                <a:tc>
                  <a:txBody>
                    <a:bodyPr/>
                    <a:lstStyle/>
                    <a:p>
                      <a:pPr algn="l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BE" sz="1100" b="0" i="0" u="none" strike="noStrike" cap="none" baseline="0">
                          <a:solidFill>
                            <a:srgbClr val="000000"/>
                          </a:solidFill>
                          <a:effectLst/>
                          <a:uFillTx/>
                          <a:latin typeface="Minion"/>
                        </a:rPr>
                        <a:t>Sint-Lambrechts-Woluwe</a:t>
                      </a:r>
                    </a:p>
                  </a:txBody>
                  <a:tcPr marL="62919" marR="62919" marT="111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1100" b="0" i="0" u="none" strike="noStrike">
                          <a:effectLst/>
                          <a:latin typeface="Minion"/>
                          <a:ea typeface="Times New Roman" panose="02020603050405020304" pitchFamily="18" charset="0"/>
                          <a:cs typeface="Minion"/>
                        </a:rPr>
                        <a:t>85,9</a:t>
                      </a:r>
                      <a:endParaRPr lang="fr-FR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919" marR="62919" marT="111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1100" b="0" i="0" u="none" strike="noStrike">
                          <a:effectLst/>
                          <a:latin typeface="Minion"/>
                          <a:ea typeface="Times New Roman" panose="02020603050405020304" pitchFamily="18" charset="0"/>
                          <a:cs typeface="Minion"/>
                        </a:rPr>
                        <a:t>4,9</a:t>
                      </a:r>
                      <a:endParaRPr lang="fr-FR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919" marR="62919" marT="111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1100" b="0" i="0" u="none" strike="noStrike">
                          <a:effectLst/>
                          <a:latin typeface="Minion"/>
                          <a:ea typeface="Times New Roman" panose="02020603050405020304" pitchFamily="18" charset="0"/>
                          <a:cs typeface="Minion"/>
                        </a:rPr>
                        <a:t>81,7</a:t>
                      </a:r>
                      <a:endParaRPr lang="fr-FR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919" marR="62919" marT="111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9926611"/>
                  </a:ext>
                </a:extLst>
              </a:tr>
              <a:tr h="247308">
                <a:tc>
                  <a:txBody>
                    <a:bodyPr/>
                    <a:lstStyle/>
                    <a:p>
                      <a:pPr algn="l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BE" sz="1100" b="0" i="0" u="none" strike="noStrike" cap="none" baseline="0">
                          <a:solidFill>
                            <a:srgbClr val="000000"/>
                          </a:solidFill>
                          <a:effectLst/>
                          <a:uFillTx/>
                          <a:latin typeface="Minion"/>
                        </a:rPr>
                        <a:t>Sint-Pieters-Woluwe</a:t>
                      </a:r>
                    </a:p>
                  </a:txBody>
                  <a:tcPr marL="62919" marR="62919" marT="111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1100" b="0" i="0" u="none" strike="noStrike">
                          <a:effectLst/>
                          <a:latin typeface="Minion"/>
                          <a:ea typeface="Times New Roman" panose="02020603050405020304" pitchFamily="18" charset="0"/>
                          <a:cs typeface="Minion"/>
                        </a:rPr>
                        <a:t>87,4</a:t>
                      </a:r>
                      <a:endParaRPr lang="fr-FR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919" marR="62919" marT="111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1100" b="0" i="0" u="none" strike="noStrike">
                          <a:effectLst/>
                          <a:latin typeface="Minion"/>
                          <a:ea typeface="Times New Roman" panose="02020603050405020304" pitchFamily="18" charset="0"/>
                          <a:cs typeface="Minion"/>
                        </a:rPr>
                        <a:t>3,3</a:t>
                      </a:r>
                      <a:endParaRPr lang="fr-FR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919" marR="62919" marT="111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1100" b="0" i="0" u="none" strike="noStrike">
                          <a:effectLst/>
                          <a:latin typeface="Minion"/>
                          <a:ea typeface="Times New Roman" panose="02020603050405020304" pitchFamily="18" charset="0"/>
                          <a:cs typeface="Minion"/>
                        </a:rPr>
                        <a:t>84,4</a:t>
                      </a:r>
                      <a:endParaRPr lang="fr-FR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919" marR="62919" marT="111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72688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42595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6FBC3181-8AD7-3A99-BDA7-0349DC32C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72410"/>
            <a:ext cx="4011084" cy="1162050"/>
          </a:xfrm>
        </p:spPr>
        <p:txBody>
          <a:bodyPr>
            <a:normAutofit fontScale="90000"/>
          </a:bodyPr>
          <a:lstStyle/>
          <a:p>
            <a:pPr algn="ctr"/>
            <a:r>
              <a:rPr lang="nl-BE" sz="2700" b="0" i="0" u="none" strike="noStrike" cap="none" baseline="0">
                <a:solidFill>
                  <a:srgbClr val="000000"/>
                </a:solidFill>
                <a:effectLst/>
                <a:uFillTx/>
                <a:latin typeface="Calibri"/>
              </a:rPr>
              <a:t>Gemeenteraadsverkiezingen (Brussels Hoofdstedelijk Gewest, 2018) </a:t>
            </a:r>
            <a:br>
              <a:rPr sz="2700"/>
            </a:br>
            <a:r>
              <a:rPr lang="nl-BE" sz="2700" b="0" i="0" u="none" strike="noStrike" cap="none" baseline="0">
                <a:solidFill>
                  <a:srgbClr val="000000"/>
                </a:solidFill>
                <a:effectLst/>
                <a:uFillTx/>
                <a:latin typeface="Calibri"/>
              </a:rPr>
              <a:t>Netto deelnamepercentage</a:t>
            </a:r>
            <a:br>
              <a:rPr sz="2000"/>
            </a:br>
            <a:endParaRPr sz="2000"/>
          </a:p>
        </p:txBody>
      </p:sp>
      <p:pic>
        <p:nvPicPr>
          <p:cNvPr id="5" name="Image 4" descr="Une image contenant carte&#10;&#10;Description générée automatiquement">
            <a:extLst>
              <a:ext uri="{FF2B5EF4-FFF2-40B4-BE49-F238E27FC236}">
                <a16:creationId xmlns:a16="http://schemas.microsoft.com/office/drawing/2014/main" id="{75D2E33B-25F5-963D-F6BD-096E36AC240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54" r="16359" b="-2"/>
          <a:stretch>
            <a:fillRect/>
          </a:stretch>
        </p:blipFill>
        <p:spPr>
          <a:xfrm>
            <a:off x="4766733" y="273051"/>
            <a:ext cx="6815667" cy="5853113"/>
          </a:xfrm>
          <a:prstGeom prst="rect">
            <a:avLst/>
          </a:prstGeom>
          <a:noFill/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C7660F0-41F3-64B0-9892-DD46BCBC76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5949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6FBC3181-8AD7-3A99-BDA7-0349DC32C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8137" y="2847975"/>
            <a:ext cx="4011084" cy="1162050"/>
          </a:xfrm>
        </p:spPr>
        <p:txBody>
          <a:bodyPr>
            <a:normAutofit fontScale="90000"/>
          </a:bodyPr>
          <a:lstStyle/>
          <a:p>
            <a:pPr algn="ctr"/>
            <a:r>
              <a:rPr lang="nl-BE" sz="2700" b="0" i="0" u="none" strike="noStrike" cap="none" baseline="0">
                <a:solidFill>
                  <a:srgbClr val="000000"/>
                </a:solidFill>
                <a:effectLst/>
                <a:uFillTx/>
                <a:latin typeface="Calibri"/>
              </a:rPr>
              <a:t>Gemeenteraadsverkiezingen (Brussels Hoofdstedelijk Gewest, 2018) </a:t>
            </a:r>
            <a:br>
              <a:rPr sz="2700"/>
            </a:br>
            <a:r>
              <a:rPr lang="nl-BE" sz="2700" b="0" i="0" u="none" strike="noStrike" cap="none" baseline="0">
                <a:solidFill>
                  <a:srgbClr val="000000"/>
                </a:solidFill>
                <a:effectLst/>
                <a:uFillTx/>
                <a:latin typeface="Calibri"/>
              </a:rPr>
              <a:t>Netto deelnamepercentage</a:t>
            </a:r>
            <a:br>
              <a:rPr sz="2000"/>
            </a:br>
            <a:endParaRPr sz="200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C7660F0-41F3-64B0-9892-DD46BCBC76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896809" y="1313803"/>
            <a:ext cx="4011084" cy="4691063"/>
          </a:xfrm>
        </p:spPr>
        <p:txBody>
          <a:bodyPr/>
          <a:lstStyle/>
          <a:p>
            <a:endParaRPr lang="en-US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16692088-587E-1121-4A43-739112EB3FC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28" t="3863" r="16682" b="3433"/>
          <a:stretch>
            <a:fillRect/>
          </a:stretch>
        </p:blipFill>
        <p:spPr>
          <a:xfrm>
            <a:off x="507189" y="753267"/>
            <a:ext cx="6388133" cy="513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3113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16692088-587E-1121-4A43-739112EB3FC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28" t="3863" r="16682" b="3433"/>
          <a:stretch>
            <a:fillRect/>
          </a:stretch>
        </p:blipFill>
        <p:spPr>
          <a:xfrm>
            <a:off x="0" y="1166113"/>
            <a:ext cx="5934043" cy="4769672"/>
          </a:xfrm>
          <a:prstGeom prst="rect">
            <a:avLst/>
          </a:prstGeom>
        </p:spPr>
      </p:pic>
      <p:sp>
        <p:nvSpPr>
          <p:cNvPr id="4" name="Titre 3">
            <a:extLst>
              <a:ext uri="{FF2B5EF4-FFF2-40B4-BE49-F238E27FC236}">
                <a16:creationId xmlns:a16="http://schemas.microsoft.com/office/drawing/2014/main" id="{7E3FD478-4ED5-0BAE-F3C9-DC7D814FD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5" name="Image 4" descr="Une image contenant carte&#10;&#10;Description générée automatiquement">
            <a:extLst>
              <a:ext uri="{FF2B5EF4-FFF2-40B4-BE49-F238E27FC236}">
                <a16:creationId xmlns:a16="http://schemas.microsoft.com/office/drawing/2014/main" id="{DC109A9E-7F99-09A3-485D-3DF978A334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54" r="16359" b="-2"/>
          <a:stretch/>
        </p:blipFill>
        <p:spPr>
          <a:xfrm>
            <a:off x="6085125" y="830449"/>
            <a:ext cx="5944918" cy="51053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62444936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159635-87D8-D1FE-E270-5C0697925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 fontScale="90000"/>
          </a:bodyPr>
          <a:lstStyle/>
          <a:p>
            <a:r>
              <a:rPr lang="nl-BE" sz="4100" b="0" i="0" u="none" strike="noStrike" cap="none" baseline="0">
                <a:solidFill>
                  <a:srgbClr val="000000"/>
                </a:solidFill>
                <a:effectLst/>
                <a:uFillTx/>
                <a:latin typeface="Calibri"/>
              </a:rPr>
              <a:t>Uitdagingen van de deelname aan de verkiezingen en conclusie</a:t>
            </a:r>
          </a:p>
        </p:txBody>
      </p:sp>
      <p:pic>
        <p:nvPicPr>
          <p:cNvPr id="6" name="Espace réservé du contenu 5" descr="Une image contenant texte&#10;&#10;Description générée automatiquement">
            <a:extLst>
              <a:ext uri="{FF2B5EF4-FFF2-40B4-BE49-F238E27FC236}">
                <a16:creationId xmlns:a16="http://schemas.microsoft.com/office/drawing/2014/main" id="{00252DFF-AF16-4608-8651-C55C2B63B9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8846" b="19360"/>
          <a:stretch>
            <a:fillRect/>
          </a:stretch>
        </p:blipFill>
        <p:spPr>
          <a:xfrm>
            <a:off x="609600" y="1600201"/>
            <a:ext cx="10972800" cy="4525963"/>
          </a:xfrm>
          <a:prstGeom prst="rect">
            <a:avLst/>
          </a:prstGeom>
          <a:noFill/>
        </p:spPr>
      </p:pic>
      <p:sp>
        <p:nvSpPr>
          <p:cNvPr id="4" name="AutoShape 2" descr="Démocratie — Photo">
            <a:extLst>
              <a:ext uri="{FF2B5EF4-FFF2-40B4-BE49-F238E27FC236}">
                <a16:creationId xmlns:a16="http://schemas.microsoft.com/office/drawing/2014/main" id="{E6EF6054-761E-F1D5-7F3B-C62F816D459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1777354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079102"/>
            <a:ext cx="12191999" cy="182991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94"/>
            <a:ext cx="12192000" cy="224514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" y="3909018"/>
            <a:ext cx="12191999" cy="2948983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010585" y="2018139"/>
            <a:ext cx="8170821" cy="2020387"/>
          </a:xfrm>
        </p:spPr>
        <p:txBody>
          <a:bodyPr>
            <a:normAutofit/>
          </a:bodyPr>
          <a:lstStyle/>
          <a:p>
            <a:r>
              <a:rPr lang="nl-BE" sz="4400" b="0" i="0" u="none" strike="noStrike" cap="none" baseline="0">
                <a:solidFill>
                  <a:srgbClr val="000000"/>
                </a:solidFill>
                <a:effectLst/>
                <a:uFillTx/>
                <a:latin typeface="Calibri"/>
              </a:rPr>
              <a:t>(Niet-)deelname aan verkiezingen: stand van zaken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648424" y="5426521"/>
            <a:ext cx="5238775" cy="1292526"/>
          </a:xfrm>
        </p:spPr>
        <p:txBody>
          <a:bodyPr>
            <a:normAutofit/>
          </a:bodyPr>
          <a:lstStyle/>
          <a:p>
            <a:pPr algn="r"/>
            <a:r>
              <a:rPr lang="nl-BE" sz="2000" b="0" i="0" u="none" strike="noStrike" cap="none" baseline="0">
                <a:solidFill>
                  <a:srgbClr val="000000"/>
                </a:solidFill>
                <a:effectLst/>
                <a:uFillTx/>
                <a:latin typeface="Calibri"/>
              </a:rPr>
              <a:t>Dr. Benjamin Biard</a:t>
            </a:r>
          </a:p>
          <a:p>
            <a:pPr algn="r"/>
            <a:r>
              <a:rPr lang="nl-BE" sz="2000" b="0" i="0" u="none" strike="noStrike" cap="none" baseline="0">
                <a:solidFill>
                  <a:srgbClr val="000000"/>
                </a:solidFill>
                <a:effectLst/>
                <a:uFillTx/>
                <a:latin typeface="Calibri"/>
              </a:rPr>
              <a:t>b.biard@crisp.be</a:t>
            </a:r>
          </a:p>
          <a:p>
            <a:pPr algn="r"/>
            <a:r>
              <a:rPr lang="nl-BE" sz="2000" b="0" i="0" u="none" strike="noStrike" cap="none" baseline="0">
                <a:solidFill>
                  <a:srgbClr val="000000"/>
                </a:solidFill>
                <a:effectLst/>
                <a:uFillTx/>
                <a:latin typeface="Calibri"/>
              </a:rPr>
              <a:t>Brussel, 26 januari 2023</a:t>
            </a:r>
          </a:p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5868" y="5914423"/>
            <a:ext cx="1026589" cy="804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739766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079102"/>
            <a:ext cx="12191999" cy="186841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94"/>
            <a:ext cx="12192000" cy="224514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" y="3909018"/>
            <a:ext cx="12191999" cy="2948983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209800" y="2253661"/>
            <a:ext cx="7772400" cy="1470025"/>
          </a:xfrm>
        </p:spPr>
        <p:txBody>
          <a:bodyPr>
            <a:normAutofit/>
          </a:bodyPr>
          <a:lstStyle/>
          <a:p>
            <a:r>
              <a:rPr lang="nl-BE" sz="4400" b="0" i="0" u="none" strike="noStrike" cap="none" baseline="0">
                <a:solidFill>
                  <a:srgbClr val="000000"/>
                </a:solidFill>
                <a:effectLst/>
                <a:uFillTx/>
                <a:latin typeface="Calibri"/>
              </a:rPr>
              <a:t>Vraag en antwoord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756709" y="5886674"/>
            <a:ext cx="5103558" cy="832373"/>
          </a:xfrm>
        </p:spPr>
        <p:txBody>
          <a:bodyPr/>
          <a:lstStyle/>
          <a:p>
            <a:pPr algn="r"/>
            <a:r>
              <a:rPr lang="nl-BE" sz="2000" b="0" i="0" u="none" strike="noStrike" cap="none" baseline="0">
                <a:solidFill>
                  <a:srgbClr val="000000"/>
                </a:solidFill>
                <a:effectLst/>
                <a:uFillTx/>
                <a:latin typeface="Calibri"/>
              </a:rPr>
              <a:t>b.biard@crisp.be</a:t>
            </a:r>
          </a:p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5868" y="5914423"/>
            <a:ext cx="1026589" cy="804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49328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1B57F1-40AC-CB71-FE5F-C4C681DC4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nl-BE" sz="3700" b="0" i="0" u="none" strike="noStrike" cap="none" baseline="0">
                <a:solidFill>
                  <a:srgbClr val="000000"/>
                </a:solidFill>
                <a:effectLst/>
                <a:uFillTx/>
                <a:latin typeface="Calibri"/>
              </a:rPr>
              <a:t>De uitdagingen van de hedendaagse parlementaire democratieën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5C5E69E-DC96-64E0-FCE9-A8184B9EDE2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146" r="14437" b="-1"/>
          <a:stretch>
            <a:fillRect/>
          </a:stretch>
        </p:blipFill>
        <p:spPr>
          <a:xfrm>
            <a:off x="1018903" y="1724628"/>
            <a:ext cx="4563291" cy="3835479"/>
          </a:xfrm>
          <a:prstGeom prst="rect">
            <a:avLst/>
          </a:prstGeom>
          <a:noFill/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A9D75EF-B21E-B74F-834C-C9F60AF95A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>
            <a:normAutofit/>
          </a:bodyPr>
          <a:lstStyle/>
          <a:p>
            <a:r>
              <a:rPr lang="nl-BE" sz="2800" b="0" i="0" u="none" strike="noStrike" cap="none" baseline="0">
                <a:solidFill>
                  <a:srgbClr val="000000"/>
                </a:solidFill>
                <a:effectLst/>
                <a:uFillTx/>
                <a:latin typeface="Calibri"/>
              </a:rPr>
              <a:t>Electorale vluchtigheid</a:t>
            </a:r>
          </a:p>
          <a:p>
            <a:endParaRPr lang="fr-BE"/>
          </a:p>
          <a:p>
            <a:endParaRPr lang="fr-BE"/>
          </a:p>
          <a:p>
            <a:r>
              <a:rPr lang="nl-BE" sz="2800" b="0" i="0" u="none" strike="noStrike" cap="none" baseline="0">
                <a:solidFill>
                  <a:srgbClr val="000000"/>
                </a:solidFill>
                <a:effectLst/>
                <a:uFillTx/>
                <a:latin typeface="Calibri"/>
              </a:rPr>
              <a:t>Versnippering van het partijlandschap</a:t>
            </a:r>
          </a:p>
          <a:p>
            <a:endParaRPr lang="fr-BE"/>
          </a:p>
          <a:p>
            <a:endParaRPr lang="fr-BE"/>
          </a:p>
          <a:p>
            <a:r>
              <a:rPr lang="nl-BE" sz="2800" b="0" i="0" u="none" strike="noStrike" cap="none" baseline="0">
                <a:solidFill>
                  <a:srgbClr val="000000"/>
                </a:solidFill>
                <a:effectLst/>
                <a:uFillTx/>
                <a:latin typeface="Calibri"/>
              </a:rPr>
              <a:t>Niet-deelname aan verkiezingen</a:t>
            </a:r>
          </a:p>
        </p:txBody>
      </p:sp>
    </p:spTree>
    <p:extLst>
      <p:ext uri="{BB962C8B-B14F-4D97-AF65-F5344CB8AC3E}">
        <p14:creationId xmlns:p14="http://schemas.microsoft.com/office/powerpoint/2010/main" val="24840166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321287-10F6-98CF-C03E-A852D49D2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4400" b="0" i="0" u="none" strike="noStrike" cap="none" baseline="0">
                <a:solidFill>
                  <a:srgbClr val="000000"/>
                </a:solidFill>
                <a:effectLst/>
                <a:uFillTx/>
                <a:latin typeface="Calibri"/>
              </a:rPr>
              <a:t>(Niet-)deelname aan verkiezingen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AA20946-7A63-0066-C160-0651630281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785257"/>
            <a:ext cx="10755086" cy="3979817"/>
          </a:xfrm>
        </p:spPr>
        <p:txBody>
          <a:bodyPr>
            <a:normAutofit lnSpcReduction="10000"/>
          </a:bodyPr>
          <a:lstStyle/>
          <a:p>
            <a:pPr algn="just"/>
            <a:r>
              <a:rPr lang="nl-BE" sz="2800" b="0" i="0" u="none" strike="noStrike" cap="none" baseline="0" dirty="0">
                <a:solidFill>
                  <a:srgbClr val="000000"/>
                </a:solidFill>
                <a:effectLst/>
                <a:uFillTx/>
                <a:latin typeface="Calibri"/>
              </a:rPr>
              <a:t>Politiek absenteïsme: afwezigheid van kiezers (of verkozenen) op het moment dat de burgerlijke verplichtingen moeten worden vervuld</a:t>
            </a:r>
          </a:p>
          <a:p>
            <a:pPr algn="just"/>
            <a:endParaRPr lang="fr-BE" dirty="0"/>
          </a:p>
          <a:p>
            <a:pPr marL="0" indent="0" algn="just">
              <a:buNone/>
            </a:pPr>
            <a:endParaRPr lang="fr-BE" dirty="0"/>
          </a:p>
          <a:p>
            <a:pPr algn="just"/>
            <a:r>
              <a:rPr lang="nl-BE" sz="2800" b="0" i="0" u="none" strike="noStrike" cap="none" baseline="0" dirty="0">
                <a:solidFill>
                  <a:srgbClr val="000000"/>
                </a:solidFill>
                <a:effectLst/>
                <a:uFillTx/>
                <a:latin typeface="Calibri"/>
              </a:rPr>
              <a:t>Stemonthouding: gedrag van een kiezer die weigert te stemmen tijdens een verkiezing, (of gedrag van een lid van een volksvertegenwoordiging die weigert deel te nemen aan een stemming tijdens een zitting).</a:t>
            </a:r>
          </a:p>
          <a:p>
            <a:pPr marL="0" indent="0" algn="r">
              <a:buNone/>
            </a:pPr>
            <a:r>
              <a:rPr lang="fr-BE" sz="2000" dirty="0"/>
              <a:t>Bron – CRISP: </a:t>
            </a:r>
            <a:r>
              <a:rPr lang="fr-BE" sz="2000" dirty="0">
                <a:hlinkClick r:id="rId2"/>
              </a:rPr>
              <a:t>https://www.vocabulairepolitique.be/</a:t>
            </a:r>
            <a:r>
              <a:rPr lang="fr-BE" sz="2000" dirty="0"/>
              <a:t> </a:t>
            </a:r>
          </a:p>
          <a:p>
            <a:pPr marL="0" indent="0" algn="just">
              <a:buNone/>
            </a:pPr>
            <a:endParaRPr lang="nl-BE" sz="2800" b="0" i="0" u="none" strike="noStrike" cap="none" baseline="0" dirty="0">
              <a:solidFill>
                <a:srgbClr val="000000"/>
              </a:solidFill>
              <a:effectLst/>
              <a:uFillTx/>
              <a:latin typeface="Calibri"/>
            </a:endParaRPr>
          </a:p>
          <a:p>
            <a:endParaRPr lang="fr-BE" dirty="0"/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4412398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3AEE6C16-A707-F3AD-10F5-A12E9B361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nl-BE" sz="3700" b="0" i="0" u="none" strike="noStrike" cap="none" baseline="0">
                <a:solidFill>
                  <a:srgbClr val="000000"/>
                </a:solidFill>
                <a:effectLst/>
                <a:uFillTx/>
                <a:latin typeface="Calibri"/>
              </a:rPr>
              <a:t>Verkiezingsdeelname tijdens de Griekse parlementsverkiezingen</a:t>
            </a:r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4A4A5042-D44B-B7F8-EED6-F31D4548B5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39557017"/>
              </p:ext>
            </p:extLst>
          </p:nvPr>
        </p:nvGraphicFramePr>
        <p:xfrm>
          <a:off x="609600" y="1600201"/>
          <a:ext cx="109728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271916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24DA94-E182-5015-9FDA-9590B9E14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8" y="144010"/>
            <a:ext cx="10972800" cy="1143000"/>
          </a:xfrm>
        </p:spPr>
        <p:txBody>
          <a:bodyPr anchor="ctr">
            <a:noAutofit/>
          </a:bodyPr>
          <a:lstStyle/>
          <a:p>
            <a:r>
              <a:rPr lang="nl-BE" sz="3700" b="0" i="0" u="none" strike="noStrike" cap="none" baseline="0">
                <a:solidFill>
                  <a:srgbClr val="000000"/>
                </a:solidFill>
                <a:effectLst/>
                <a:uFillTx/>
                <a:latin typeface="Calibri"/>
              </a:rPr>
              <a:t>Verkiezingsdeelname tijdens de Franse parlementsverkiezingen (2022)</a:t>
            </a:r>
          </a:p>
        </p:txBody>
      </p:sp>
      <p:pic>
        <p:nvPicPr>
          <p:cNvPr id="5" name="Espace réservé du contenu 4" descr="Une image contenant table&#10;&#10;Description générée automatiquement">
            <a:extLst>
              <a:ext uri="{FF2B5EF4-FFF2-40B4-BE49-F238E27FC236}">
                <a16:creationId xmlns:a16="http://schemas.microsoft.com/office/drawing/2014/main" id="{C5C4802F-7436-0439-E225-BF597A9A20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17857" y="1285002"/>
            <a:ext cx="5956281" cy="5703139"/>
          </a:xfrm>
          <a:prstGeom prst="rect">
            <a:avLst/>
          </a:prstGeom>
          <a:noFill/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F98724F3-0269-083E-65D1-6A443E5AA0F3}"/>
              </a:ext>
            </a:extLst>
          </p:cNvPr>
          <p:cNvSpPr/>
          <p:nvPr/>
        </p:nvSpPr>
        <p:spPr>
          <a:xfrm>
            <a:off x="2638693" y="4345258"/>
            <a:ext cx="6914607" cy="2368732"/>
          </a:xfrm>
          <a:prstGeom prst="ellipse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0563849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aphique 5">
            <a:extLst>
              <a:ext uri="{FF2B5EF4-FFF2-40B4-BE49-F238E27FC236}">
                <a16:creationId xmlns:a16="http://schemas.microsoft.com/office/drawing/2014/main" id="{C3B8C08D-C5F1-EC3F-45F9-258405EAF2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2606580"/>
              </p:ext>
            </p:extLst>
          </p:nvPr>
        </p:nvGraphicFramePr>
        <p:xfrm>
          <a:off x="609600" y="1600201"/>
          <a:ext cx="109728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itre 7">
            <a:extLst>
              <a:ext uri="{FF2B5EF4-FFF2-40B4-BE49-F238E27FC236}">
                <a16:creationId xmlns:a16="http://schemas.microsoft.com/office/drawing/2014/main" id="{3AEE6C16-A707-F3AD-10F5-A12E9B361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BE" sz="3200" b="0" i="0" u="none" strike="noStrike" cap="none" baseline="0">
                <a:solidFill>
                  <a:srgbClr val="000000"/>
                </a:solidFill>
                <a:effectLst/>
                <a:uFillTx/>
                <a:latin typeface="Calibri"/>
              </a:rPr>
              <a:t>Verkiezingsdeelname tijdens de Roemeense parlementsverkiezingen</a:t>
            </a:r>
          </a:p>
        </p:txBody>
      </p:sp>
    </p:spTree>
    <p:extLst>
      <p:ext uri="{BB962C8B-B14F-4D97-AF65-F5344CB8AC3E}">
        <p14:creationId xmlns:p14="http://schemas.microsoft.com/office/powerpoint/2010/main" val="27635998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300BE2-4DAF-F5AD-F437-471B3BB27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sz="4400" b="0" i="0" u="none" strike="noStrike" cap="none" baseline="0">
                <a:solidFill>
                  <a:srgbClr val="000000"/>
                </a:solidFill>
                <a:effectLst/>
                <a:uFillTx/>
                <a:latin typeface="Calibri"/>
              </a:rPr>
              <a:t>(Niet-)deelname aan de verkiezingen tijdens de Belgische parlementsverkiezingen (2019)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08CD9AD-D8F3-1B58-9639-52C56D3987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fr-BE" sz="1800"/>
          </a:p>
          <a:p>
            <a:pPr marL="0" indent="0" algn="ctr">
              <a:buNone/>
            </a:pPr>
            <a:r>
              <a:rPr lang="nl-BE" sz="1800" b="0" i="0" u="none" strike="noStrike" cap="none" baseline="0">
                <a:solidFill>
                  <a:srgbClr val="000000"/>
                </a:solidFill>
                <a:effectLst/>
                <a:uFillTx/>
                <a:latin typeface="Calibri"/>
              </a:rPr>
              <a:t>Verkiezing van de Kamer van Volksvertegenwoordigers (2019)</a:t>
            </a:r>
          </a:p>
          <a:p>
            <a:pPr marL="0" indent="0" algn="ctr">
              <a:buNone/>
            </a:pPr>
            <a:r>
              <a:rPr lang="nl-BE" sz="1800" b="0" i="0" u="none" strike="noStrike" cap="none" baseline="0">
                <a:solidFill>
                  <a:srgbClr val="000000"/>
                </a:solidFill>
                <a:effectLst/>
                <a:uFillTx/>
                <a:latin typeface="Calibri"/>
              </a:rPr>
              <a:t>Deelnamepercentage</a:t>
            </a:r>
          </a:p>
          <a:p>
            <a:pPr marL="0" indent="0">
              <a:buNone/>
            </a:pPr>
            <a:endParaRPr lang="fr-BE"/>
          </a:p>
        </p:txBody>
      </p:sp>
      <p:graphicFrame>
        <p:nvGraphicFramePr>
          <p:cNvPr id="9" name="Espace réservé du contenu 3">
            <a:extLst>
              <a:ext uri="{FF2B5EF4-FFF2-40B4-BE49-F238E27FC236}">
                <a16:creationId xmlns:a16="http://schemas.microsoft.com/office/drawing/2014/main" id="{71699556-BA34-A1AC-F1C1-83ADBCFA00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44229201"/>
              </p:ext>
            </p:extLst>
          </p:nvPr>
        </p:nvGraphicFramePr>
        <p:xfrm>
          <a:off x="2688166" y="2965143"/>
          <a:ext cx="6815668" cy="2506332"/>
        </p:xfrm>
        <a:graphic>
          <a:graphicData uri="http://schemas.openxmlformats.org/drawingml/2006/table">
            <a:tbl>
              <a:tblPr firstRow="1" firstCol="1" bandRow="1"/>
              <a:tblGrid>
                <a:gridCol w="1868648">
                  <a:extLst>
                    <a:ext uri="{9D8B030D-6E8A-4147-A177-3AD203B41FA5}">
                      <a16:colId xmlns:a16="http://schemas.microsoft.com/office/drawing/2014/main" val="21852184"/>
                    </a:ext>
                  </a:extLst>
                </a:gridCol>
                <a:gridCol w="1175193">
                  <a:extLst>
                    <a:ext uri="{9D8B030D-6E8A-4147-A177-3AD203B41FA5}">
                      <a16:colId xmlns:a16="http://schemas.microsoft.com/office/drawing/2014/main" val="1159864965"/>
                    </a:ext>
                  </a:extLst>
                </a:gridCol>
                <a:gridCol w="1308224">
                  <a:extLst>
                    <a:ext uri="{9D8B030D-6E8A-4147-A177-3AD203B41FA5}">
                      <a16:colId xmlns:a16="http://schemas.microsoft.com/office/drawing/2014/main" val="1333274884"/>
                    </a:ext>
                  </a:extLst>
                </a:gridCol>
                <a:gridCol w="1288410">
                  <a:extLst>
                    <a:ext uri="{9D8B030D-6E8A-4147-A177-3AD203B41FA5}">
                      <a16:colId xmlns:a16="http://schemas.microsoft.com/office/drawing/2014/main" val="1335432512"/>
                    </a:ext>
                  </a:extLst>
                </a:gridCol>
                <a:gridCol w="1175193">
                  <a:extLst>
                    <a:ext uri="{9D8B030D-6E8A-4147-A177-3AD203B41FA5}">
                      <a16:colId xmlns:a16="http://schemas.microsoft.com/office/drawing/2014/main" val="3836813972"/>
                    </a:ext>
                  </a:extLst>
                </a:gridCol>
              </a:tblGrid>
              <a:tr h="571294">
                <a:tc>
                  <a:txBody>
                    <a:bodyPr/>
                    <a:lstStyle/>
                    <a:p>
                      <a:pPr algn="l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1600" b="0" i="0" u="none" strike="noStrike">
                          <a:effectLst/>
                          <a:latin typeface="Minion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234" marR="96234" marT="1698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BE" sz="1600" b="1" i="0" u="none" strike="noStrike" cap="none" baseline="0">
                          <a:solidFill>
                            <a:srgbClr val="000000"/>
                          </a:solidFill>
                          <a:effectLst/>
                          <a:uFillTx/>
                          <a:latin typeface="Minion"/>
                        </a:rPr>
                        <a:t>Wallonië</a:t>
                      </a:r>
                    </a:p>
                  </a:txBody>
                  <a:tcPr marL="96234" marR="96234" marT="169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BE" sz="1600" b="1" i="0" u="none" strike="noStrike" cap="none" baseline="0">
                          <a:solidFill>
                            <a:srgbClr val="000000"/>
                          </a:solidFill>
                          <a:effectLst/>
                          <a:uFillTx/>
                          <a:latin typeface="Minion"/>
                        </a:rPr>
                        <a:t>Brussels Hoofdstedelijk Gewest</a:t>
                      </a:r>
                    </a:p>
                  </a:txBody>
                  <a:tcPr marL="96234" marR="96234" marT="169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BE" sz="1600" b="1" i="0" u="none" strike="noStrike" cap="none" baseline="0">
                          <a:solidFill>
                            <a:srgbClr val="000000"/>
                          </a:solidFill>
                          <a:effectLst/>
                          <a:uFillTx/>
                          <a:latin typeface="Minion"/>
                        </a:rPr>
                        <a:t>Vlaanderen</a:t>
                      </a:r>
                    </a:p>
                  </a:txBody>
                  <a:tcPr marL="96234" marR="96234" marT="169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BE" sz="1600" b="1" i="0" u="none" strike="noStrike" cap="none" baseline="0">
                          <a:solidFill>
                            <a:srgbClr val="000000"/>
                          </a:solidFill>
                          <a:effectLst/>
                          <a:uFillTx/>
                          <a:latin typeface="Minion"/>
                        </a:rPr>
                        <a:t>Totaal</a:t>
                      </a:r>
                    </a:p>
                  </a:txBody>
                  <a:tcPr marL="96234" marR="96234" marT="169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0219115"/>
                  </a:ext>
                </a:extLst>
              </a:tr>
              <a:tr h="326745">
                <a:tc>
                  <a:txBody>
                    <a:bodyPr/>
                    <a:lstStyle/>
                    <a:p>
                      <a:pPr algn="l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BE" sz="1600" b="0" i="0" u="none" strike="noStrike" cap="none" baseline="0">
                          <a:solidFill>
                            <a:srgbClr val="000000"/>
                          </a:solidFill>
                          <a:effectLst/>
                          <a:uFillTx/>
                          <a:latin typeface="Minion"/>
                        </a:rPr>
                        <a:t>Ingeschreven kiezers</a:t>
                      </a:r>
                    </a:p>
                  </a:txBody>
                  <a:tcPr marL="96234" marR="96234" marT="169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BE" sz="1600" b="0" i="0" u="none" strike="noStrike" cap="none" baseline="0">
                          <a:solidFill>
                            <a:srgbClr val="000000"/>
                          </a:solidFill>
                          <a:effectLst/>
                          <a:uFillTx/>
                          <a:latin typeface="Minion"/>
                        </a:rPr>
                        <a:t>2 625 676</a:t>
                      </a:r>
                    </a:p>
                  </a:txBody>
                  <a:tcPr marL="96234" marR="96234" marT="169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BE" sz="1600" b="0" i="0" u="none" strike="noStrike" cap="none" baseline="0">
                          <a:solidFill>
                            <a:srgbClr val="000000"/>
                          </a:solidFill>
                          <a:effectLst/>
                          <a:uFillTx/>
                          <a:latin typeface="Minion"/>
                        </a:rPr>
                        <a:t>623 162 </a:t>
                      </a:r>
                    </a:p>
                  </a:txBody>
                  <a:tcPr marL="96234" marR="96234" marT="169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BE" sz="1600" b="0" i="0" u="none" strike="noStrike" cap="none" baseline="0">
                          <a:solidFill>
                            <a:srgbClr val="000000"/>
                          </a:solidFill>
                          <a:effectLst/>
                          <a:uFillTx/>
                          <a:latin typeface="Minion"/>
                        </a:rPr>
                        <a:t>4 918 871 </a:t>
                      </a:r>
                    </a:p>
                  </a:txBody>
                  <a:tcPr marL="96234" marR="96234" marT="169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BE" sz="1600" b="0" i="0" u="none" strike="noStrike" cap="none" baseline="0">
                          <a:solidFill>
                            <a:srgbClr val="000000"/>
                          </a:solidFill>
                          <a:effectLst/>
                          <a:uFillTx/>
                          <a:latin typeface="Minion"/>
                        </a:rPr>
                        <a:t>8 167 709</a:t>
                      </a:r>
                    </a:p>
                  </a:txBody>
                  <a:tcPr marL="96234" marR="96234" marT="169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8196298"/>
                  </a:ext>
                </a:extLst>
              </a:tr>
              <a:tr h="326745">
                <a:tc>
                  <a:txBody>
                    <a:bodyPr/>
                    <a:lstStyle/>
                    <a:p>
                      <a:pPr algn="l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BE" sz="1600" b="0" i="0" u="none" strike="noStrike" cap="none" baseline="0">
                          <a:solidFill>
                            <a:srgbClr val="000000"/>
                          </a:solidFill>
                          <a:effectLst/>
                          <a:uFillTx/>
                          <a:latin typeface="Minion"/>
                        </a:rPr>
                        <a:t>Ingediende stembiljetten</a:t>
                      </a:r>
                    </a:p>
                  </a:txBody>
                  <a:tcPr marL="96234" marR="96234" marT="169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BE" sz="1600" b="0" i="0" u="none" strike="noStrike" cap="none" baseline="0">
                          <a:solidFill>
                            <a:srgbClr val="000000"/>
                          </a:solidFill>
                          <a:effectLst/>
                          <a:uFillTx/>
                          <a:latin typeface="Minion"/>
                        </a:rPr>
                        <a:t>2 267 204</a:t>
                      </a:r>
                    </a:p>
                  </a:txBody>
                  <a:tcPr marL="96234" marR="96234" marT="169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BE" sz="1600" b="0" i="0" u="none" strike="noStrike" cap="none" baseline="0">
                          <a:solidFill>
                            <a:srgbClr val="000000"/>
                          </a:solidFill>
                          <a:effectLst/>
                          <a:uFillTx/>
                          <a:latin typeface="Minion"/>
                        </a:rPr>
                        <a:t>538 109</a:t>
                      </a:r>
                      <a:r>
                        <a:rPr lang="nl-BE" sz="1600" b="0" i="0" u="none" strike="noStrike" cap="none" baseline="30000">
                          <a:solidFill>
                            <a:srgbClr val="000000"/>
                          </a:solidFill>
                          <a:effectLst/>
                          <a:uFillTx/>
                          <a:latin typeface="Minion"/>
                        </a:rPr>
                        <a:t> </a:t>
                      </a:r>
                    </a:p>
                  </a:txBody>
                  <a:tcPr marL="96234" marR="96234" marT="169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BE" sz="1600" b="0" i="0" u="none" strike="noStrike" cap="none" baseline="0">
                          <a:solidFill>
                            <a:srgbClr val="000000"/>
                          </a:solidFill>
                          <a:effectLst/>
                          <a:uFillTx/>
                          <a:latin typeface="Minion"/>
                        </a:rPr>
                        <a:t>4 413 320 </a:t>
                      </a:r>
                    </a:p>
                  </a:txBody>
                  <a:tcPr marL="96234" marR="96234" marT="169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BE" sz="1600" b="0" i="0" u="none" strike="noStrike" cap="none" baseline="0">
                          <a:solidFill>
                            <a:srgbClr val="000000"/>
                          </a:solidFill>
                          <a:effectLst/>
                          <a:uFillTx/>
                          <a:latin typeface="Minion"/>
                        </a:rPr>
                        <a:t>7 218 633</a:t>
                      </a:r>
                    </a:p>
                  </a:txBody>
                  <a:tcPr marL="96234" marR="96234" marT="169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7681026"/>
                  </a:ext>
                </a:extLst>
              </a:tr>
              <a:tr h="571294">
                <a:tc>
                  <a:txBody>
                    <a:bodyPr/>
                    <a:lstStyle/>
                    <a:p>
                      <a:pPr algn="r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BE" sz="1600" b="0" i="1" u="none" strike="noStrike" cap="none" baseline="0">
                          <a:solidFill>
                            <a:srgbClr val="000000"/>
                          </a:solidFill>
                          <a:effectLst/>
                          <a:uFillTx/>
                          <a:latin typeface="Minion"/>
                        </a:rPr>
                        <a:t>Percentage van de ingeschreven kiezers</a:t>
                      </a:r>
                    </a:p>
                  </a:txBody>
                  <a:tcPr marL="96234" marR="96234" marT="169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1600" b="0" i="1" u="none" strike="noStrike">
                          <a:effectLst/>
                          <a:latin typeface="Minion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86,3</a:t>
                      </a:r>
                      <a:endParaRPr lang="fr-FR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234" marR="96234" marT="169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BE" sz="1600" b="0" i="1" u="none" strike="noStrike" cap="none" baseline="0">
                          <a:solidFill>
                            <a:srgbClr val="000000"/>
                          </a:solidFill>
                          <a:effectLst/>
                          <a:uFillTx/>
                          <a:latin typeface="Minion"/>
                        </a:rPr>
                        <a:t>86,4 </a:t>
                      </a:r>
                    </a:p>
                  </a:txBody>
                  <a:tcPr marL="96234" marR="96234" marT="169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BE" sz="1600" b="0" i="1" u="none" strike="noStrike" cap="none" baseline="0">
                          <a:solidFill>
                            <a:srgbClr val="000000"/>
                          </a:solidFill>
                          <a:effectLst/>
                          <a:uFillTx/>
                          <a:latin typeface="Minion"/>
                        </a:rPr>
                        <a:t>89,7 </a:t>
                      </a:r>
                    </a:p>
                  </a:txBody>
                  <a:tcPr marL="96234" marR="96234" marT="169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1600" b="0" i="1" u="none" strike="noStrike">
                          <a:effectLst/>
                          <a:latin typeface="Minion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88,4</a:t>
                      </a:r>
                      <a:endParaRPr lang="fr-FR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234" marR="96234" marT="169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85578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70963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300BE2-4DAF-F5AD-F437-471B3BB27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sz="4400" b="0" i="0" u="none" strike="noStrike" cap="none" baseline="0">
                <a:solidFill>
                  <a:srgbClr val="000000"/>
                </a:solidFill>
                <a:effectLst/>
                <a:uFillTx/>
                <a:latin typeface="Calibri"/>
              </a:rPr>
              <a:t>(Niet-)deelname aan de verkiezingen tijdens de Belgische parlementsverkiezingen (2019)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08CD9AD-D8F3-1B58-9639-52C56D3987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fr-BE" sz="1800"/>
          </a:p>
          <a:p>
            <a:pPr marL="0" indent="0" algn="ctr">
              <a:buNone/>
            </a:pPr>
            <a:r>
              <a:rPr lang="nl-BE" sz="1800" b="0" i="0" u="none" strike="noStrike" cap="none" baseline="0">
                <a:solidFill>
                  <a:srgbClr val="000000"/>
                </a:solidFill>
                <a:effectLst/>
                <a:uFillTx/>
                <a:latin typeface="Calibri"/>
              </a:rPr>
              <a:t>Verkiezing van de Kamer van Volksvertegenwoordigers (2019)</a:t>
            </a:r>
          </a:p>
          <a:p>
            <a:pPr marL="0" indent="0" algn="ctr">
              <a:buNone/>
            </a:pPr>
            <a:r>
              <a:rPr lang="nl-BE" sz="1800" b="0" i="0" u="none" strike="noStrike" cap="none" baseline="0">
                <a:solidFill>
                  <a:srgbClr val="000000"/>
                </a:solidFill>
                <a:effectLst/>
                <a:uFillTx/>
                <a:latin typeface="Calibri"/>
              </a:rPr>
              <a:t>Blanco en ongeldige stemmen</a:t>
            </a:r>
          </a:p>
          <a:p>
            <a:pPr marL="0" indent="0">
              <a:buNone/>
            </a:pPr>
            <a:endParaRPr lang="fr-BE"/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DBD1B852-C6B9-E2AB-28E4-F87AD20B78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4523254"/>
              </p:ext>
            </p:extLst>
          </p:nvPr>
        </p:nvGraphicFramePr>
        <p:xfrm>
          <a:off x="2046514" y="2867738"/>
          <a:ext cx="6920205" cy="3078490"/>
        </p:xfrm>
        <a:graphic>
          <a:graphicData uri="http://schemas.openxmlformats.org/drawingml/2006/table">
            <a:tbl>
              <a:tblPr firstRow="1" firstCol="1" bandRow="1"/>
              <a:tblGrid>
                <a:gridCol w="1893268">
                  <a:extLst>
                    <a:ext uri="{9D8B030D-6E8A-4147-A177-3AD203B41FA5}">
                      <a16:colId xmlns:a16="http://schemas.microsoft.com/office/drawing/2014/main" val="1067402841"/>
                    </a:ext>
                  </a:extLst>
                </a:gridCol>
                <a:gridCol w="1222148">
                  <a:extLst>
                    <a:ext uri="{9D8B030D-6E8A-4147-A177-3AD203B41FA5}">
                      <a16:colId xmlns:a16="http://schemas.microsoft.com/office/drawing/2014/main" val="3221724064"/>
                    </a:ext>
                  </a:extLst>
                </a:gridCol>
                <a:gridCol w="1360493">
                  <a:extLst>
                    <a:ext uri="{9D8B030D-6E8A-4147-A177-3AD203B41FA5}">
                      <a16:colId xmlns:a16="http://schemas.microsoft.com/office/drawing/2014/main" val="4137361939"/>
                    </a:ext>
                  </a:extLst>
                </a:gridCol>
                <a:gridCol w="1222148">
                  <a:extLst>
                    <a:ext uri="{9D8B030D-6E8A-4147-A177-3AD203B41FA5}">
                      <a16:colId xmlns:a16="http://schemas.microsoft.com/office/drawing/2014/main" val="3930411750"/>
                    </a:ext>
                  </a:extLst>
                </a:gridCol>
                <a:gridCol w="1222148">
                  <a:extLst>
                    <a:ext uri="{9D8B030D-6E8A-4147-A177-3AD203B41FA5}">
                      <a16:colId xmlns:a16="http://schemas.microsoft.com/office/drawing/2014/main" val="1843107642"/>
                    </a:ext>
                  </a:extLst>
                </a:gridCol>
              </a:tblGrid>
              <a:tr h="596152">
                <a:tc>
                  <a:txBody>
                    <a:bodyPr/>
                    <a:lstStyle/>
                    <a:p>
                      <a:pPr algn="l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1300" b="0" i="0" u="none" strike="noStrike">
                          <a:effectLst/>
                          <a:latin typeface="Minion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05" marR="77905" marT="1374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BE" sz="1300" b="1" i="0" u="none" strike="noStrike" cap="none" baseline="0">
                          <a:solidFill>
                            <a:srgbClr val="000000"/>
                          </a:solidFill>
                          <a:effectLst/>
                          <a:uFillTx/>
                          <a:latin typeface="Minion"/>
                        </a:rPr>
                        <a:t>Wallonië</a:t>
                      </a:r>
                    </a:p>
                  </a:txBody>
                  <a:tcPr marL="77905" marR="77905" marT="137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BE" sz="1300" b="1" i="0" u="none" strike="noStrike" cap="none" baseline="0">
                          <a:solidFill>
                            <a:srgbClr val="000000"/>
                          </a:solidFill>
                          <a:effectLst/>
                          <a:uFillTx/>
                          <a:latin typeface="Minion"/>
                        </a:rPr>
                        <a:t>Brussels Hoofdstedelijk Gewest</a:t>
                      </a:r>
                    </a:p>
                  </a:txBody>
                  <a:tcPr marL="77905" marR="77905" marT="137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BE" sz="1300" b="1" i="0" u="none" strike="noStrike" cap="none" baseline="0">
                          <a:solidFill>
                            <a:srgbClr val="000000"/>
                          </a:solidFill>
                          <a:effectLst/>
                          <a:uFillTx/>
                          <a:latin typeface="Minion"/>
                        </a:rPr>
                        <a:t>Vlaanderen</a:t>
                      </a:r>
                    </a:p>
                  </a:txBody>
                  <a:tcPr marL="77905" marR="77905" marT="137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BE" sz="1300" b="1" i="0" u="none" strike="noStrike" cap="none" baseline="0">
                          <a:solidFill>
                            <a:srgbClr val="000000"/>
                          </a:solidFill>
                          <a:effectLst/>
                          <a:uFillTx/>
                          <a:latin typeface="Minion"/>
                        </a:rPr>
                        <a:t>Totaal</a:t>
                      </a:r>
                    </a:p>
                  </a:txBody>
                  <a:tcPr marL="77905" marR="77905" marT="137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5465042"/>
                  </a:ext>
                </a:extLst>
              </a:tr>
              <a:tr h="340963">
                <a:tc>
                  <a:txBody>
                    <a:bodyPr/>
                    <a:lstStyle/>
                    <a:p>
                      <a:pPr algn="l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BE" sz="1300" b="0" i="0" u="none" strike="noStrike" cap="none" baseline="0">
                          <a:solidFill>
                            <a:srgbClr val="000000"/>
                          </a:solidFill>
                          <a:effectLst/>
                          <a:uFillTx/>
                          <a:latin typeface="Minion"/>
                        </a:rPr>
                        <a:t>Ingediende stembiljetten</a:t>
                      </a:r>
                    </a:p>
                  </a:txBody>
                  <a:tcPr marL="77905" marR="77905" marT="137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BE" sz="1300" b="0" i="0" u="none" strike="noStrike" cap="none" baseline="0">
                          <a:solidFill>
                            <a:srgbClr val="000000"/>
                          </a:solidFill>
                          <a:effectLst/>
                          <a:uFillTx/>
                          <a:latin typeface="Minion"/>
                        </a:rPr>
                        <a:t>2 267 204</a:t>
                      </a:r>
                    </a:p>
                  </a:txBody>
                  <a:tcPr marL="77905" marR="77905" marT="137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BE" sz="1300" b="0" i="0" u="none" strike="noStrike" cap="none" baseline="0">
                          <a:solidFill>
                            <a:srgbClr val="000000"/>
                          </a:solidFill>
                          <a:effectLst/>
                          <a:uFillTx/>
                          <a:latin typeface="Minion"/>
                        </a:rPr>
                        <a:t>538 109</a:t>
                      </a:r>
                    </a:p>
                  </a:txBody>
                  <a:tcPr marL="77905" marR="77905" marT="137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BE" sz="1300" b="0" i="0" u="none" strike="noStrike" cap="none" baseline="0">
                          <a:solidFill>
                            <a:srgbClr val="000000"/>
                          </a:solidFill>
                          <a:effectLst/>
                          <a:uFillTx/>
                          <a:latin typeface="Minion"/>
                        </a:rPr>
                        <a:t>4 413 320</a:t>
                      </a:r>
                    </a:p>
                  </a:txBody>
                  <a:tcPr marL="77905" marR="77905" marT="137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BE" sz="1300" b="0" i="0" u="none" strike="noStrike" cap="none" baseline="0">
                          <a:solidFill>
                            <a:srgbClr val="000000"/>
                          </a:solidFill>
                          <a:effectLst/>
                          <a:uFillTx/>
                          <a:latin typeface="Minion"/>
                        </a:rPr>
                        <a:t>7 218 633</a:t>
                      </a:r>
                    </a:p>
                  </a:txBody>
                  <a:tcPr marL="77905" marR="77905" marT="137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4480866"/>
                  </a:ext>
                </a:extLst>
              </a:tr>
              <a:tr h="340963">
                <a:tc>
                  <a:txBody>
                    <a:bodyPr/>
                    <a:lstStyle/>
                    <a:p>
                      <a:pPr algn="l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BE" sz="1300" b="0" i="0" u="none" strike="noStrike" cap="none" baseline="0">
                          <a:solidFill>
                            <a:srgbClr val="000000"/>
                          </a:solidFill>
                          <a:effectLst/>
                          <a:uFillTx/>
                          <a:latin typeface="Minion"/>
                        </a:rPr>
                        <a:t>Geldige stemmen</a:t>
                      </a:r>
                    </a:p>
                  </a:txBody>
                  <a:tcPr marL="77905" marR="77905" marT="137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BE" sz="1300" b="0" i="0" u="none" strike="noStrike" cap="none" baseline="0">
                          <a:solidFill>
                            <a:srgbClr val="000000"/>
                          </a:solidFill>
                          <a:effectLst/>
                          <a:uFillTx/>
                          <a:latin typeface="Minion"/>
                        </a:rPr>
                        <a:t>2 072 774</a:t>
                      </a:r>
                    </a:p>
                  </a:txBody>
                  <a:tcPr marL="77905" marR="77905" marT="137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BE" sz="1300" b="0" i="0" u="none" strike="noStrike" cap="none" baseline="0">
                          <a:solidFill>
                            <a:srgbClr val="000000"/>
                          </a:solidFill>
                          <a:effectLst/>
                          <a:uFillTx/>
                          <a:latin typeface="Minion"/>
                        </a:rPr>
                        <a:t>501 459</a:t>
                      </a:r>
                    </a:p>
                  </a:txBody>
                  <a:tcPr marL="77905" marR="77905" marT="137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BE" sz="1300" b="0" i="0" u="none" strike="noStrike" cap="none" baseline="0">
                          <a:solidFill>
                            <a:srgbClr val="000000"/>
                          </a:solidFill>
                          <a:effectLst/>
                          <a:uFillTx/>
                          <a:latin typeface="Minion"/>
                        </a:rPr>
                        <a:t>4 206 305</a:t>
                      </a:r>
                    </a:p>
                  </a:txBody>
                  <a:tcPr marL="77905" marR="77905" marT="137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BE" sz="1300" b="0" i="0" u="none" strike="noStrike" cap="none" baseline="0">
                          <a:solidFill>
                            <a:srgbClr val="000000"/>
                          </a:solidFill>
                          <a:effectLst/>
                          <a:uFillTx/>
                          <a:latin typeface="Minion"/>
                        </a:rPr>
                        <a:t>6 780 538</a:t>
                      </a:r>
                    </a:p>
                  </a:txBody>
                  <a:tcPr marL="77905" marR="77905" marT="137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8641152"/>
                  </a:ext>
                </a:extLst>
              </a:tr>
              <a:tr h="596152">
                <a:tc>
                  <a:txBody>
                    <a:bodyPr/>
                    <a:lstStyle/>
                    <a:p>
                      <a:pPr algn="r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BE" sz="1300" b="0" i="1" u="none" strike="noStrike" cap="none" baseline="0">
                          <a:solidFill>
                            <a:srgbClr val="000000"/>
                          </a:solidFill>
                          <a:effectLst/>
                          <a:uFillTx/>
                          <a:latin typeface="Minion"/>
                        </a:rPr>
                        <a:t>Percentage van de stemmende kiezers</a:t>
                      </a:r>
                    </a:p>
                  </a:txBody>
                  <a:tcPr marL="77905" marR="77905" marT="137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1300" b="0" i="1" u="none" strike="noStrike">
                          <a:effectLst/>
                          <a:latin typeface="Minion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91,4</a:t>
                      </a:r>
                      <a:endParaRPr lang="fr-FR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05" marR="77905" marT="137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1300" b="0" i="1" u="none" strike="noStrike">
                          <a:effectLst/>
                          <a:latin typeface="Minion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93,2</a:t>
                      </a:r>
                      <a:endParaRPr lang="fr-FR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05" marR="77905" marT="137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1300" b="0" i="1" u="none" strike="noStrike">
                          <a:effectLst/>
                          <a:latin typeface="Minion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95,3</a:t>
                      </a:r>
                      <a:endParaRPr lang="fr-FR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05" marR="77905" marT="137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1300" b="0" i="1" u="none" strike="noStrike">
                          <a:effectLst/>
                          <a:latin typeface="Minion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93,9</a:t>
                      </a:r>
                      <a:endParaRPr lang="fr-FR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05" marR="77905" marT="137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0638952"/>
                  </a:ext>
                </a:extLst>
              </a:tr>
              <a:tr h="596152">
                <a:tc>
                  <a:txBody>
                    <a:bodyPr/>
                    <a:lstStyle/>
                    <a:p>
                      <a:pPr algn="l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BE" sz="1300" b="0" i="0" u="none" strike="noStrike" cap="none" baseline="0">
                          <a:solidFill>
                            <a:srgbClr val="000000"/>
                          </a:solidFill>
                          <a:effectLst/>
                          <a:uFillTx/>
                          <a:latin typeface="Minion"/>
                        </a:rPr>
                        <a:t>Blanco en ongeldige stemmen</a:t>
                      </a:r>
                    </a:p>
                  </a:txBody>
                  <a:tcPr marL="77905" marR="77905" marT="137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BE" sz="1300" b="0" i="0" u="none" strike="noStrike" cap="none" baseline="0">
                          <a:solidFill>
                            <a:srgbClr val="000000"/>
                          </a:solidFill>
                          <a:effectLst/>
                          <a:uFillTx/>
                          <a:latin typeface="Minion"/>
                        </a:rPr>
                        <a:t>194 430</a:t>
                      </a:r>
                    </a:p>
                  </a:txBody>
                  <a:tcPr marL="77905" marR="77905" marT="137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BE" sz="1300" b="0" i="0" u="none" strike="noStrike" cap="none" baseline="0">
                          <a:solidFill>
                            <a:srgbClr val="000000"/>
                          </a:solidFill>
                          <a:effectLst/>
                          <a:uFillTx/>
                          <a:latin typeface="Minion"/>
                        </a:rPr>
                        <a:t>36 650</a:t>
                      </a:r>
                    </a:p>
                  </a:txBody>
                  <a:tcPr marL="77905" marR="77905" marT="137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BE" sz="1300" b="0" i="0" u="none" strike="noStrike" cap="none" baseline="0">
                          <a:solidFill>
                            <a:srgbClr val="000000"/>
                          </a:solidFill>
                          <a:effectLst/>
                          <a:uFillTx/>
                          <a:latin typeface="Minion"/>
                        </a:rPr>
                        <a:t>207 015</a:t>
                      </a:r>
                    </a:p>
                  </a:txBody>
                  <a:tcPr marL="77905" marR="77905" marT="137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BE" sz="1300" b="0" i="0" u="none" strike="noStrike" cap="none" baseline="0">
                          <a:solidFill>
                            <a:srgbClr val="000000"/>
                          </a:solidFill>
                          <a:effectLst/>
                          <a:uFillTx/>
                          <a:latin typeface="Minion"/>
                        </a:rPr>
                        <a:t>438 095</a:t>
                      </a:r>
                    </a:p>
                  </a:txBody>
                  <a:tcPr marL="77905" marR="77905" marT="137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7826866"/>
                  </a:ext>
                </a:extLst>
              </a:tr>
              <a:tr h="596152">
                <a:tc>
                  <a:txBody>
                    <a:bodyPr/>
                    <a:lstStyle/>
                    <a:p>
                      <a:pPr algn="r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nl-BE" sz="1300" b="0" i="1" u="none" strike="noStrike" cap="none" baseline="0">
                          <a:solidFill>
                            <a:srgbClr val="000000"/>
                          </a:solidFill>
                          <a:effectLst/>
                          <a:uFillTx/>
                          <a:latin typeface="Minion"/>
                        </a:rPr>
                        <a:t>Percentage van de stemmende kiezers</a:t>
                      </a:r>
                    </a:p>
                  </a:txBody>
                  <a:tcPr marL="77905" marR="77905" marT="137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1300" b="0" i="1" u="none" strike="noStrike">
                          <a:effectLst/>
                          <a:latin typeface="Minion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8,6</a:t>
                      </a:r>
                      <a:endParaRPr lang="fr-FR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05" marR="77905" marT="137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1300" b="0" i="1" u="none" strike="noStrike">
                          <a:effectLst/>
                          <a:latin typeface="Minion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6,8</a:t>
                      </a:r>
                      <a:endParaRPr lang="fr-FR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05" marR="77905" marT="137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1300" b="0" i="1" u="none" strike="noStrike">
                          <a:effectLst/>
                          <a:latin typeface="Minion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4,7</a:t>
                      </a:r>
                      <a:endParaRPr lang="fr-FR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05" marR="77905" marT="137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1300" b="0" i="1" u="none" strike="noStrike">
                          <a:effectLst/>
                          <a:latin typeface="Minion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6,1</a:t>
                      </a:r>
                      <a:endParaRPr lang="fr-FR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05" marR="77905" marT="137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8707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04911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Microsoft Windows NT 10.0"/>
  <p:tag name="AS_RELEASE_DATE" val="2017.10.31"/>
  <p:tag name="AS_TITLE" val="Aspose.Slides for Java"/>
  <p:tag name="AS_VERSION" val="17.10"/>
</p:tagLst>
</file>

<file path=ppt/theme/theme1.xml><?xml version="1.0" encoding="utf-8"?>
<a:theme xmlns:a="http://schemas.openxmlformats.org/drawingml/2006/main" name="1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Personnalisé 1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95959"/>
      </a:hlink>
      <a:folHlink>
        <a:srgbClr val="59595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89CDE481C194346AC1C3181CA8EF29F" ma:contentTypeVersion="24" ma:contentTypeDescription="Crée un document." ma:contentTypeScope="" ma:versionID="dfc6846a54c090e8a58a213dac9187fe">
  <xsd:schema xmlns:xsd="http://www.w3.org/2001/XMLSchema" xmlns:xs="http://www.w3.org/2001/XMLSchema" xmlns:p="http://schemas.microsoft.com/office/2006/metadata/properties" xmlns:ns2="e604605e-22fb-409f-92c1-68be77b310f8" xmlns:ns3="7e7c50e0-05bd-4ad3-bbcd-fcac9451d0c9" targetNamespace="http://schemas.microsoft.com/office/2006/metadata/properties" ma:root="true" ma:fieldsID="74d455511946479703c944a4a17f64f7" ns2:_="" ns3:_="">
    <xsd:import namespace="e604605e-22fb-409f-92c1-68be77b310f8"/>
    <xsd:import namespace="7e7c50e0-05bd-4ad3-bbcd-fcac9451d0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Fichier" minOccurs="0"/>
                <xsd:element ref="ns2:Document_travail" minOccurs="0"/>
                <xsd:element ref="ns2:Apublier" minOccurs="0"/>
                <xsd:element ref="ns2:Langue" minOccurs="0"/>
                <xsd:element ref="ns3:SharedWithUsers" minOccurs="0"/>
                <xsd:element ref="ns3:SharedWithDetails" minOccurs="0"/>
                <xsd:element ref="ns2:UA" minOccurs="0"/>
                <xsd:element ref="ns2:MediaLengthInSeconds" minOccurs="0"/>
                <xsd:element ref="ns2:Publication" minOccurs="0"/>
                <xsd:element ref="ns2:Ann_x00e9_e" minOccurs="0"/>
                <xsd:element ref="ns2:Objet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04605e-22fb-409f-92c1-68be77b310f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Fichier" ma:index="16" nillable="true" ma:displayName="Fichier" ma:format="Dropdown" ma:internalName="Fichier">
      <xsd:simpleType>
        <xsd:union memberTypes="dms:Text">
          <xsd:simpleType>
            <xsd:restriction base="dms:Choice">
              <xsd:enumeration value="Word"/>
              <xsd:enumeration value="Excel"/>
              <xsd:enumeration value="PowerPoint"/>
              <xsd:enumeration value="pdf"/>
              <xsd:enumeration value="jpg"/>
              <xsd:enumeration value="Ai"/>
              <xsd:enumeration value="Id"/>
              <xsd:enumeration value="Ps"/>
            </xsd:restriction>
          </xsd:simpleType>
        </xsd:union>
      </xsd:simpleType>
    </xsd:element>
    <xsd:element name="Document_travail" ma:index="17" nillable="true" ma:displayName="Type_document" ma:format="Dropdown" ma:internalName="Document_travail">
      <xsd:simpleType>
        <xsd:restriction base="dms:Choice">
          <xsd:enumeration value="Loi"/>
          <xsd:enumeration value="Ordonnance"/>
          <xsd:enumeration value="Décret"/>
          <xsd:enumeration value="Arrêté_Gouvernement"/>
          <xsd:enumeration value="Arrêté_ministériel"/>
          <xsd:enumeration value="Arrêté_Cocom"/>
          <xsd:enumeration value="Arrêté_Cocof"/>
          <xsd:enumeration value="Arrêté_VGC"/>
          <xsd:enumeration value="Circulaire"/>
          <xsd:enumeration value="Convention"/>
          <xsd:enumeration value="Directive"/>
          <xsd:enumeration value="Règlement"/>
        </xsd:restriction>
      </xsd:simpleType>
    </xsd:element>
    <xsd:element name="Apublier" ma:index="18" nillable="true" ma:displayName="Statut" ma:format="Dropdown" ma:internalName="Apublier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En cours"/>
                    <xsd:enumeration value="A publier"/>
                    <xsd:enumeration value="A supprimer"/>
                    <xsd:enumeration value="Publié"/>
                    <xsd:enumeration value="Validé"/>
                    <xsd:enumeration value="Transmis Dircom"/>
                  </xsd:restriction>
                </xsd:simpleType>
              </xsd:element>
            </xsd:sequence>
          </xsd:extension>
        </xsd:complexContent>
      </xsd:complexType>
    </xsd:element>
    <xsd:element name="Langue" ma:index="19" nillable="true" ma:displayName="Langue" ma:format="Dropdown" ma:internalName="Langue">
      <xsd:simpleType>
        <xsd:restriction base="dms:Choice">
          <xsd:enumeration value="FR"/>
          <xsd:enumeration value="NL"/>
          <xsd:enumeration value="FR_NL"/>
        </xsd:restriction>
      </xsd:simpleType>
    </xsd:element>
    <xsd:element name="UA" ma:index="22" nillable="true" ma:displayName="UA" ma:format="Dropdown" ma:internalName="UA">
      <xsd:simpleType>
        <xsd:restriction base="dms:Choice">
          <xsd:enumeration value="DG"/>
          <xsd:enumeration value="AFJ"/>
          <xsd:enumeration value="DFL"/>
          <xsd:enumeration value="DIN"/>
          <xsd:enumeration value="DPL"/>
          <xsd:enumeration value="DSF"/>
          <xsd:enumeration value="ISP"/>
          <xsd:enumeration value="MPU"/>
        </xsd:restriction>
      </xsd:simpleType>
    </xsd:element>
    <xsd:element name="MediaLengthInSeconds" ma:index="25" nillable="true" ma:displayName="MediaLengthInSeconds" ma:hidden="true" ma:internalName="MediaLengthInSeconds" ma:readOnly="true">
      <xsd:simpleType>
        <xsd:restriction base="dms:Unknown"/>
      </xsd:simpleType>
    </xsd:element>
    <xsd:element name="Publication" ma:index="26" nillable="true" ma:displayName="Support" ma:format="Dropdown" ma:internalName="Publication">
      <xsd:simpleType>
        <xsd:union memberTypes="dms:Text">
          <xsd:simpleType>
            <xsd:restriction base="dms:Choice">
              <xsd:enumeration value="Intranet"/>
              <xsd:enumeration value="Site_BPL"/>
              <xsd:enumeration value="Site_Elections"/>
              <xsd:enumeration value="Site_SPRB"/>
              <xsd:enumeration value="1035"/>
              <xsd:enumeration value="Rapport_activités"/>
            </xsd:restriction>
          </xsd:simpleType>
        </xsd:union>
      </xsd:simpleType>
    </xsd:element>
    <xsd:element name="Ann_x00e9_e" ma:index="27" nillable="true" ma:displayName="Année" ma:format="Dropdown" ma:internalName="Ann_x00e9_e">
      <xsd:simpleType>
        <xsd:union memberTypes="dms:Text">
          <xsd:simpleType>
            <xsd:restriction base="dms:Choice">
              <xsd:enumeration value="2021"/>
              <xsd:enumeration value="2022"/>
              <xsd:enumeration value="2023"/>
            </xsd:restriction>
          </xsd:simpleType>
        </xsd:union>
      </xsd:simpleType>
    </xsd:element>
    <xsd:element name="Objet" ma:index="28" nillable="true" ma:displayName="Objet" ma:format="Dropdown" ma:internalName="Objet">
      <xsd:simpleType>
        <xsd:restriction base="dms:Text">
          <xsd:maxLength value="255"/>
        </xsd:restriction>
      </xsd:simpleType>
    </xsd:element>
    <xsd:element name="lcf76f155ced4ddcb4097134ff3c332f" ma:index="30" nillable="true" ma:taxonomy="true" ma:internalName="lcf76f155ced4ddcb4097134ff3c332f" ma:taxonomyFieldName="MediaServiceImageTags" ma:displayName="Balises d’images" ma:readOnly="false" ma:fieldId="{5cf76f15-5ced-4ddc-b409-7134ff3c332f}" ma:taxonomyMulti="true" ma:sspId="57b2d657-d973-4862-aa1b-1284b69771f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7c50e0-05bd-4ad3-bbcd-fcac9451d0c9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4CC4122-DB7E-4E24-A4BF-51CB0BC6E5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604605e-22fb-409f-92c1-68be77b310f8"/>
    <ds:schemaRef ds:uri="7e7c50e0-05bd-4ad3-bbcd-fcac9451d0c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2ED2B1B-3D9F-4E9D-9F4B-F3BC720E545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1014</Words>
  <Application>Microsoft Office PowerPoint</Application>
  <PresentationFormat>Grand écran</PresentationFormat>
  <Paragraphs>428</Paragraphs>
  <Slides>20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20</vt:i4>
      </vt:variant>
    </vt:vector>
  </HeadingPairs>
  <TitlesOfParts>
    <vt:vector size="27" baseType="lpstr">
      <vt:lpstr>Aller Light</vt:lpstr>
      <vt:lpstr>Arial</vt:lpstr>
      <vt:lpstr>Calibri</vt:lpstr>
      <vt:lpstr>Courier New</vt:lpstr>
      <vt:lpstr>Minion</vt:lpstr>
      <vt:lpstr>1_Thème Office</vt:lpstr>
      <vt:lpstr>Thème Office</vt:lpstr>
      <vt:lpstr>Présentation PowerPoint</vt:lpstr>
      <vt:lpstr>(Niet-)deelname aan verkiezingen: stand van zaken</vt:lpstr>
      <vt:lpstr>De uitdagingen van de hedendaagse parlementaire democratieën</vt:lpstr>
      <vt:lpstr>(Niet-)deelname aan verkiezingen</vt:lpstr>
      <vt:lpstr>Verkiezingsdeelname tijdens de Griekse parlementsverkiezingen</vt:lpstr>
      <vt:lpstr>Verkiezingsdeelname tijdens de Franse parlementsverkiezingen (2022)</vt:lpstr>
      <vt:lpstr>Verkiezingsdeelname tijdens de Roemeense parlementsverkiezingen</vt:lpstr>
      <vt:lpstr>(Niet-)deelname aan de verkiezingen tijdens de Belgische parlementsverkiezingen (2019)</vt:lpstr>
      <vt:lpstr>(Niet-)deelname aan de verkiezingen tijdens de Belgische parlementsverkiezingen (2019)</vt:lpstr>
      <vt:lpstr>(Niet-)deelname aan de verkiezingen tijdens de Belgische parlementsverkiezingen (2019)</vt:lpstr>
      <vt:lpstr>Présentation PowerPoint</vt:lpstr>
      <vt:lpstr>(Niet-)deelname aan de verkiezingen tijdens de Belgische parlementsverkiezingen</vt:lpstr>
      <vt:lpstr>(Niet-)deelname aan de verkiezingen tijdens de Brusselse gewestelijke parlementsverkiezingen</vt:lpstr>
      <vt:lpstr>(Niet-)deelname aan de verkiezingen tijdens de Brusselse parlementsverkiezingen</vt:lpstr>
      <vt:lpstr>(Niet-)deelname aan de verkiezingen tijdens de gemeenteraadsverkiezingen in het Brussels Hoofdstedelijk Gewest (2018)</vt:lpstr>
      <vt:lpstr>Gemeenteraadsverkiezingen (Brussels Hoofdstedelijk Gewest, 2018)  Netto deelnamepercentage </vt:lpstr>
      <vt:lpstr>Gemeenteraadsverkiezingen (Brussels Hoofdstedelijk Gewest, 2018)  Netto deelnamepercentage </vt:lpstr>
      <vt:lpstr>Présentation PowerPoint</vt:lpstr>
      <vt:lpstr>Uitdagingen van de deelname aan de verkiezingen en conclusie</vt:lpstr>
      <vt:lpstr>Vraag en antwoord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populisme, au fond, c’est quoi?</dc:title>
  <dc:creator>CRISP | Benjamin BIARD</dc:creator>
  <cp:lastModifiedBy>Véronique DAUW</cp:lastModifiedBy>
  <cp:revision>15</cp:revision>
  <cp:lastPrinted>2023-01-12T13:21:21Z</cp:lastPrinted>
  <dcterms:created xsi:type="dcterms:W3CDTF">2020-01-28T10:09:57Z</dcterms:created>
  <dcterms:modified xsi:type="dcterms:W3CDTF">2023-02-03T13:15:31Z</dcterms:modified>
</cp:coreProperties>
</file>